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lsx" ContentType="application/vnd.openxmlformats-officedocument.spreadsheetml.sheet"/>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Sheet2.xlsx"/></Relationships>
</file>

<file path=ppt/charts/chart1.xml><?xml version="1.0" encoding="utf-8"?>
<c:chartSpace xmlns:c="http://schemas.openxmlformats.org/drawingml/2006/chart" xmlns:a="http://schemas.openxmlformats.org/drawingml/2006/main" xmlns:r="http://schemas.openxmlformats.org/officeDocument/2006/relationships">
  <c:chart>
    <c:autoTitleDeleted val="1"/>
    <c:plotArea>
      <c:pieChart>
        <c:varyColors val="1"/>
        <c:ser>
          <c:idx val="0"/>
          <c:order val="0"/>
          <c:tx>
            <c:strRef>
              <c:f>Sheet1!$B$1</c:f>
              <c:strCache>
                <c:ptCount val="1"/>
                <c:pt idx="0">
                  <c:v>Sample by disciplinary cluster (N = 200)</c:v>
                </c:pt>
              </c:strCache>
            </c:strRef>
          </c:tx>
          <c:cat>
            <c:strRef>
              <c:f>Sheet1!$A$2:$A$5</c:f>
              <c:strCache>
                <c:ptCount val="4"/>
                <c:pt idx="0">
                  <c:v>Social sciences &amp; humanities</c:v>
                </c:pt>
                <c:pt idx="1">
                  <c:v>Natural sciences &amp; engineering</c:v>
                </c:pt>
                <c:pt idx="2">
                  <c:v>Education &amp; teaching</c:v>
                </c:pt>
                <c:pt idx="3">
                  <c:v>Other fields</c:v>
                </c:pt>
              </c:strCache>
            </c:strRef>
          </c:cat>
          <c:val>
            <c:numRef>
              <c:f>Sheet1!$B$2:$B$5</c:f>
              <c:numCache>
                <c:formatCode>General</c:formatCode>
                <c:ptCount val="4"/>
                <c:pt idx="0">
                  <c:v>68.0</c:v>
                </c:pt>
                <c:pt idx="1">
                  <c:v>54.0</c:v>
                </c:pt>
                <c:pt idx="2">
                  <c:v>46.0</c:v>
                </c:pt>
                <c:pt idx="3">
                  <c:v>32.0</c:v>
                </c:pt>
              </c:numCache>
            </c:numRef>
          </c:val>
        </c:ser>
      </c:pieChart>
    </c:plotArea>
    <c:legend>
      <c:legendPos val="b"/>
      <c:overlay val="0"/>
    </c:legend>
    <c:dispBlanksAs val="gap"/>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chart>
    <c:autoTitleDeleted val="1"/>
    <c:plotArea>
      <c:barChart>
        <c:barDir val="bar"/>
        <c:grouping val="clustered"/>
        <c:ser>
          <c:idx val="0"/>
          <c:order val="0"/>
          <c:tx>
            <c:strRef>
              <c:f>Sheet1!$B$1</c:f>
              <c:strCache>
                <c:ptCount val="1"/>
                <c:pt idx="0">
                  <c:v>Mean intrinsic motivation by AI-tool use frequency band</c:v>
                </c:pt>
              </c:strCache>
            </c:strRef>
          </c:tx>
          <c:cat>
            <c:strRef>
              <c:f>Sheet1!$A$2:$A$6</c:f>
              <c:strCache>
                <c:ptCount val="5"/>
                <c:pt idx="0">
                  <c:v>1.0–1.8</c:v>
                </c:pt>
                <c:pt idx="1">
                  <c:v>1.8–2.6</c:v>
                </c:pt>
                <c:pt idx="2">
                  <c:v>2.6–3.4</c:v>
                </c:pt>
                <c:pt idx="3">
                  <c:v>3.4–4.2</c:v>
                </c:pt>
                <c:pt idx="4">
                  <c:v>4.2–5.0</c:v>
                </c:pt>
              </c:strCache>
            </c:strRef>
          </c:cat>
          <c:val>
            <c:numRef>
              <c:f>Sheet1!$B$2:$B$6</c:f>
              <c:numCache>
                <c:formatCode>General</c:formatCode>
                <c:ptCount val="5"/>
                <c:pt idx="0">
                  <c:v>2.81</c:v>
                </c:pt>
                <c:pt idx="1">
                  <c:v>3.12</c:v>
                </c:pt>
                <c:pt idx="2">
                  <c:v>3.48</c:v>
                </c:pt>
                <c:pt idx="3">
                  <c:v>3.79</c:v>
                </c:pt>
                <c:pt idx="4">
                  <c:v>4.05</c:v>
                </c:pt>
              </c:numCache>
            </c:numRef>
          </c:val>
        </c:ser>
        <c:axId val="-2068027336"/>
        <c:axId val="-2113994440"/>
      </c:barChart>
      <c:catAx>
        <c:axId val="-2068027336"/>
        <c:scaling>
          <c:orientation val="minMax"/>
        </c:scaling>
        <c:delete val="0"/>
        <c:axPos val="l"/>
        <c:majorTickMark val="out"/>
        <c:minorTickMark val="none"/>
        <c:tickLblPos val="nextTo"/>
        <c:crossAx val="-2113994440"/>
        <c:crosses val="autoZero"/>
        <c:auto val="1"/>
        <c:lblAlgn val="ctr"/>
        <c:lblOffset val="100"/>
        <c:noMultiLvlLbl val="0"/>
      </c:catAx>
      <c:valAx>
        <c:axId val="-2113994440"/>
        <c:scaling/>
        <c:delete val="0"/>
        <c:axPos val="b"/>
        <c:majorGridlines/>
        <c:majorTickMark val="out"/>
        <c:minorTickMark val="none"/>
        <c:tickLblPos val="nextTo"/>
        <c:crossAx val="-2068027336"/>
        <c:crosses val="autoZero"/>
      </c:valAx>
    </c:plotArea>
    <c:dispBlanksAs val="gap"/>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the audience and introduce the study. Frame the talk as a 10-minute overview of a quantitative investigation into whether how often students use AI tools for learning predicts their intrinsic motivation, and whether that relationship differs by year of study.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Interpret the pattern through the SDT scaffolding lens: AI tools lower the threshold for experiencing competence, which is the psychological need most acutely unmet in first-year students. Stress the cross-sectional caveat — motivated students may also be more likely to adopt AI tools, so the arrow could run both ways.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Be direct about the limits: the design cannot rule out reverse causation, the sample is self-selected, and self-report measures carry social-desirability risk. Frame the limitations constructively by mapping each onto a concrete next-step design — longitudinal tracking, mediation models, and cross-institutional replication.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Close by restating the three substantive conclusions: a meaningful positive association exists, it is concentrated in first-year students, and it operates through intrinsic rather than extrinsic motivational channels. Leave the audience with the practical implication: targeted AI integration at the point of entry into higher education is where the motivational payoff is greatest.</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Establish the problem: the literature on AI in education has focused on perceptions, task performance, and adoption — not on whether regular AI use shapes the motivational orientations that sustain learning. This gap is the paper's entry point.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State the two hypotheses clearly. H1 is a bivariate directional prediction; H2 adds a moderation layer. The SDT grounding is important: autonomy, competence, and relatedness are the needs whose satisfaction sustains intrinsic motivation, and AI scaffolding may support all three — especially for novice students.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Summarise the design in one breath: cross-sectional survey, 200 students, two validated composite scales, and a Hayes PROCESS moderation model. Mention that the sample was sized by power analysis to detect a medium interaction effect — a methodological strength worth flagging.</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Briefly orient the audience to who the participants were. The disciplinary spread across four clusters reduces the risk that findings reflect a single-field effect. The moderately high mean GPA is worth noting as a potential ceiling consideration for motivation scores.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headline result for H1. A Pearson r of .34 falls squarely in the medium range by Cohen's benchmarks. The confidence interval does not include zero, and the effect holds across the full sample after normality checks confirmed parametric assumptions were met.</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audience through the bar chart. Each bar represents mean intrinsic motivation for students within that AI-use frequency band, as reported in the paper's Figure 1 data. The monotonic rise across bands visually reinforces the Pearson r finding and shows the relationship is not driven by outliers at either extreme.</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interaction term is statistically significant and accounts for an additional 4.3% of variance in intrinsic motivation beyond the main effects. The overall model explains nearly 19% of variance — a meaningful result for a motivational outcome measured by self-report in a cross-sectional design.</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simple slopes tell the core story of H2. For first-year students, each unit increase in AI-use frequency is associated with a 0.41-point rise in intrinsic motivation — a practically meaningful gain. For advanced students the slope is less than a third of that size and does not reach conventional significance.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chart" Target="../charts/chart2.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91695" cy="6858000"/>
          </a:xfrm>
          <a:prstGeom prst="rect">
            <a:avLst/>
          </a:prstGeom>
          <a:solidFill>
            <a:srgbClr val="1E3A8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2286000"/>
            <a:ext cx="11094415" cy="1828800"/>
          </a:xfrm>
          <a:prstGeom prst="rect">
            <a:avLst/>
          </a:prstGeom>
          <a:noFill/>
        </p:spPr>
        <p:txBody>
          <a:bodyPr wrap="square">
            <a:spAutoFit/>
          </a:bodyPr>
          <a:lstStyle/>
          <a:p>
            <a:pPr algn="ctr"/>
            <a:r>
              <a:rPr sz="4400" b="1">
                <a:solidFill>
                  <a:srgbClr val="FFFFFF"/>
                </a:solidFill>
                <a:latin typeface="Arial"/>
              </a:rPr>
              <a:t>AI Tool Use and Learning Motivation in Undergraduates</a:t>
            </a:r>
          </a:p>
        </p:txBody>
      </p:sp>
      <p:sp>
        <p:nvSpPr>
          <p:cNvPr id="4" name="TextBox 3"/>
          <p:cNvSpPr txBox="1"/>
          <p:nvPr/>
        </p:nvSpPr>
        <p:spPr>
          <a:xfrm>
            <a:off x="548640" y="4297680"/>
            <a:ext cx="11094415" cy="1097280"/>
          </a:xfrm>
          <a:prstGeom prst="rect">
            <a:avLst/>
          </a:prstGeom>
          <a:noFill/>
        </p:spPr>
        <p:txBody>
          <a:bodyPr wrap="square">
            <a:spAutoFit/>
          </a:bodyPr>
          <a:lstStyle/>
          <a:p>
            <a:pPr algn="ctr"/>
            <a:r>
              <a:rPr sz="2800" b="0">
                <a:solidFill>
                  <a:srgbClr val="DBEAFE"/>
                </a:solidFill>
                <a:latin typeface="Arial"/>
              </a:rPr>
              <a:t>A Quantitative Survey Study</a:t>
            </a:r>
          </a:p>
        </p:txBody>
      </p:sp>
      <p:sp>
        <p:nvSpPr>
          <p:cNvPr id="5" name="Rectangle 4"/>
          <p:cNvSpPr/>
          <p:nvPr/>
        </p:nvSpPr>
        <p:spPr>
          <a:xfrm>
            <a:off x="5181447" y="4069080"/>
            <a:ext cx="1828800" cy="109728"/>
          </a:xfrm>
          <a:prstGeom prst="rect">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Interpretation: Scaffolding Where It Matters Most</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l">
              <a:spcAft>
                <a:spcPts val="1008"/>
              </a:spcAft>
            </a:pPr>
            <a:r>
              <a:rPr sz="2400" b="1">
                <a:solidFill>
                  <a:srgbClr val="60A5FA"/>
                </a:solidFill>
                <a:latin typeface="Arial"/>
              </a:rPr>
              <a:t>• </a:t>
            </a:r>
            <a:r>
              <a:rPr sz="2400">
                <a:solidFill>
                  <a:srgbClr val="0F172A"/>
                </a:solidFill>
                <a:latin typeface="Arial"/>
              </a:rPr>
              <a:t>AI tools reduce affective friction at the hardest transition point.</a:t>
            </a:r>
          </a:p>
          <a:p>
            <a:pPr algn="l">
              <a:spcAft>
                <a:spcPts val="1008"/>
              </a:spcAft>
            </a:pPr>
            <a:r>
              <a:rPr sz="2400" b="1">
                <a:solidFill>
                  <a:srgbClr val="60A5FA"/>
                </a:solidFill>
                <a:latin typeface="Arial"/>
              </a:rPr>
              <a:t>• </a:t>
            </a:r>
            <a:r>
              <a:rPr sz="2400">
                <a:solidFill>
                  <a:srgbClr val="0F172A"/>
                </a:solidFill>
                <a:latin typeface="Arial"/>
              </a:rPr>
              <a:t>Competence support (SDT) is most valuable before habits are formed.</a:t>
            </a:r>
          </a:p>
          <a:p>
            <a:pPr algn="l">
              <a:spcAft>
                <a:spcPts val="1008"/>
              </a:spcAft>
            </a:pPr>
            <a:r>
              <a:rPr sz="2400" b="1">
                <a:solidFill>
                  <a:srgbClr val="60A5FA"/>
                </a:solidFill>
                <a:latin typeface="Arial"/>
              </a:rPr>
              <a:t>• </a:t>
            </a:r>
            <a:r>
              <a:rPr sz="2400">
                <a:solidFill>
                  <a:srgbClr val="0F172A"/>
                </a:solidFill>
                <a:latin typeface="Arial"/>
              </a:rPr>
              <a:t>Advanced students have internalised strategies — scaffolding adds less.</a:t>
            </a:r>
          </a:p>
          <a:p>
            <a:pPr algn="l">
              <a:spcAft>
                <a:spcPts val="1008"/>
              </a:spcAft>
            </a:pPr>
            <a:r>
              <a:rPr sz="2400" b="1">
                <a:solidFill>
                  <a:srgbClr val="60A5FA"/>
                </a:solidFill>
                <a:latin typeface="Arial"/>
              </a:rPr>
              <a:t>• </a:t>
            </a:r>
            <a:r>
              <a:rPr sz="2400">
                <a:solidFill>
                  <a:srgbClr val="0F172A"/>
                </a:solidFill>
                <a:latin typeface="Arial"/>
              </a:rPr>
              <a:t>Intrinsic, not extrinsic, subscales drove the effect — theoretically key.</a:t>
            </a:r>
          </a:p>
          <a:p>
            <a:pPr algn="l">
              <a:spcAft>
                <a:spcPts val="1008"/>
              </a:spcAft>
            </a:pPr>
            <a:r>
              <a:rPr sz="2400" b="1">
                <a:solidFill>
                  <a:srgbClr val="60A5FA"/>
                </a:solidFill>
                <a:latin typeface="Arial"/>
              </a:rPr>
              <a:t>• </a:t>
            </a:r>
            <a:r>
              <a:rPr sz="2400">
                <a:solidFill>
                  <a:srgbClr val="0F172A"/>
                </a:solidFill>
                <a:latin typeface="Arial"/>
              </a:rPr>
              <a:t>Causal direction cannot be established from cross-sectional data.</a:t>
            </a:r>
          </a:p>
        </p:txBody>
      </p:sp>
      <p:sp>
        <p:nvSpPr>
          <p:cNvPr id="4" name="TextBox 3"/>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Limitations and Future Directions</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l">
              <a:spcAft>
                <a:spcPts val="3600"/>
              </a:spcAft>
            </a:pPr>
            <a:r>
              <a:rPr sz="2400" b="1">
                <a:solidFill>
                  <a:srgbClr val="60A5FA"/>
                </a:solidFill>
                <a:latin typeface="Arial"/>
              </a:rPr>
              <a:t>• </a:t>
            </a:r>
            <a:r>
              <a:rPr sz="2400">
                <a:solidFill>
                  <a:srgbClr val="0F172A"/>
                </a:solidFill>
                <a:latin typeface="Arial"/>
              </a:rPr>
              <a:t>Cross-sectional design: association, not causation.</a:t>
            </a:r>
          </a:p>
          <a:p>
            <a:pPr algn="l">
              <a:spcAft>
                <a:spcPts val="3600"/>
              </a:spcAft>
            </a:pPr>
            <a:r>
              <a:rPr sz="2400" b="1">
                <a:solidFill>
                  <a:srgbClr val="60A5FA"/>
                </a:solidFill>
                <a:latin typeface="Arial"/>
              </a:rPr>
              <a:t>• </a:t>
            </a:r>
            <a:r>
              <a:rPr sz="2400">
                <a:solidFill>
                  <a:srgbClr val="0F172A"/>
                </a:solidFill>
                <a:latin typeface="Arial"/>
              </a:rPr>
              <a:t>Convenience sample may over-represent tech-engaged students.</a:t>
            </a:r>
          </a:p>
          <a:p>
            <a:pPr algn="l">
              <a:spcAft>
                <a:spcPts val="3600"/>
              </a:spcAft>
            </a:pPr>
            <a:r>
              <a:rPr sz="2400" b="1">
                <a:solidFill>
                  <a:srgbClr val="60A5FA"/>
                </a:solidFill>
                <a:latin typeface="Arial"/>
              </a:rPr>
              <a:t>• </a:t>
            </a:r>
            <a:r>
              <a:rPr sz="2400">
                <a:solidFill>
                  <a:srgbClr val="0F172A"/>
                </a:solidFill>
                <a:latin typeface="Arial"/>
              </a:rPr>
              <a:t>Self-reported AI use — no objective usage logs available.</a:t>
            </a:r>
          </a:p>
          <a:p>
            <a:pPr algn="l">
              <a:spcAft>
                <a:spcPts val="3600"/>
              </a:spcAft>
            </a:pPr>
            <a:r>
              <a:rPr sz="2400" b="1">
                <a:solidFill>
                  <a:srgbClr val="60A5FA"/>
                </a:solidFill>
                <a:latin typeface="Arial"/>
              </a:rPr>
              <a:t>• </a:t>
            </a:r>
            <a:r>
              <a:rPr sz="2400">
                <a:solidFill>
                  <a:srgbClr val="0F172A"/>
                </a:solidFill>
                <a:latin typeface="Arial"/>
              </a:rPr>
              <a:t>Future work: longitudinal design, mediation via self-efficacy.</a:t>
            </a:r>
          </a:p>
          <a:p>
            <a:pPr algn="l">
              <a:spcAft>
                <a:spcPts val="3600"/>
              </a:spcAft>
            </a:pPr>
            <a:r>
              <a:rPr sz="2400" b="1">
                <a:solidFill>
                  <a:srgbClr val="60A5FA"/>
                </a:solidFill>
                <a:latin typeface="Arial"/>
              </a:rPr>
              <a:t>• </a:t>
            </a:r>
            <a:r>
              <a:rPr sz="2400">
                <a:solidFill>
                  <a:srgbClr val="0F172A"/>
                </a:solidFill>
                <a:latin typeface="Arial"/>
              </a:rPr>
              <a:t>Replicate across disciplines and institutional contexts.</a:t>
            </a:r>
          </a:p>
        </p:txBody>
      </p:sp>
      <p:sp>
        <p:nvSpPr>
          <p:cNvPr id="4" name="TextBox 3"/>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Key Takeaways</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l">
              <a:spcAft>
                <a:spcPts val="1608"/>
              </a:spcAft>
            </a:pPr>
            <a:r>
              <a:rPr sz="2400" b="1">
                <a:solidFill>
                  <a:srgbClr val="60A5FA"/>
                </a:solidFill>
                <a:latin typeface="Arial"/>
              </a:rPr>
              <a:t>• </a:t>
            </a:r>
            <a:r>
              <a:rPr sz="2400">
                <a:solidFill>
                  <a:srgbClr val="0F172A"/>
                </a:solidFill>
                <a:latin typeface="Arial"/>
              </a:rPr>
              <a:t>AI-tool use frequency positively predicts intrinsic motivation (r = .34).</a:t>
            </a:r>
          </a:p>
          <a:p>
            <a:pPr algn="l">
              <a:spcAft>
                <a:spcPts val="1608"/>
              </a:spcAft>
            </a:pPr>
            <a:r>
              <a:rPr sz="2400" b="1">
                <a:solidFill>
                  <a:srgbClr val="60A5FA"/>
                </a:solidFill>
                <a:latin typeface="Arial"/>
              </a:rPr>
              <a:t>• </a:t>
            </a:r>
            <a:r>
              <a:rPr sz="2400">
                <a:solidFill>
                  <a:srgbClr val="0F172A"/>
                </a:solidFill>
                <a:latin typeface="Arial"/>
              </a:rPr>
              <a:t>Year of study moderates the effect — first-year students benefit most.</a:t>
            </a:r>
          </a:p>
          <a:p>
            <a:pPr algn="l">
              <a:spcAft>
                <a:spcPts val="1608"/>
              </a:spcAft>
            </a:pPr>
            <a:r>
              <a:rPr sz="2400" b="1">
                <a:solidFill>
                  <a:srgbClr val="60A5FA"/>
                </a:solidFill>
                <a:latin typeface="Arial"/>
              </a:rPr>
              <a:t>• </a:t>
            </a:r>
            <a:r>
              <a:rPr sz="2400">
                <a:solidFill>
                  <a:srgbClr val="0F172A"/>
                </a:solidFill>
                <a:latin typeface="Arial"/>
              </a:rPr>
              <a:t>Motivational gains are intrinsic, not merely extrinsic or grade-driven.</a:t>
            </a:r>
          </a:p>
          <a:p>
            <a:pPr algn="l">
              <a:spcAft>
                <a:spcPts val="1608"/>
              </a:spcAft>
            </a:pPr>
            <a:r>
              <a:rPr sz="2400" b="1">
                <a:solidFill>
                  <a:srgbClr val="60A5FA"/>
                </a:solidFill>
                <a:latin typeface="Arial"/>
              </a:rPr>
              <a:t>• </a:t>
            </a:r>
            <a:r>
              <a:rPr sz="2400">
                <a:solidFill>
                  <a:srgbClr val="0F172A"/>
                </a:solidFill>
                <a:latin typeface="Arial"/>
              </a:rPr>
              <a:t>Integrate AI tools intentionally in first-year curricula for greatest impact.</a:t>
            </a:r>
          </a:p>
          <a:p>
            <a:pPr algn="l">
              <a:spcAft>
                <a:spcPts val="1608"/>
              </a:spcAft>
            </a:pPr>
            <a:r>
              <a:rPr sz="2400" b="1">
                <a:solidFill>
                  <a:srgbClr val="60A5FA"/>
                </a:solidFill>
                <a:latin typeface="Arial"/>
              </a:rPr>
              <a:t>• </a:t>
            </a:r>
            <a:r>
              <a:rPr sz="2400">
                <a:solidFill>
                  <a:srgbClr val="0F172A"/>
                </a:solidFill>
                <a:latin typeface="Arial"/>
              </a:rPr>
              <a:t>Longitudinal and mediation designs are the critical next steps.</a:t>
            </a:r>
          </a:p>
        </p:txBody>
      </p:sp>
      <p:sp>
        <p:nvSpPr>
          <p:cNvPr id="4" name="TextBox 3"/>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References</a:t>
            </a:r>
          </a:p>
        </p:txBody>
      </p:sp>
      <p:sp>
        <p:nvSpPr>
          <p:cNvPr id="3" name="TextBox 2"/>
          <p:cNvSpPr txBox="1"/>
          <p:nvPr/>
        </p:nvSpPr>
        <p:spPr>
          <a:xfrm>
            <a:off x="548640" y="1554480"/>
            <a:ext cx="11094415" cy="4754880"/>
          </a:xfrm>
          <a:prstGeom prst="rect">
            <a:avLst/>
          </a:prstGeom>
          <a:noFill/>
        </p:spPr>
        <p:txBody>
          <a:bodyPr wrap="square">
            <a:spAutoFit/>
          </a:bodyPr>
          <a:lstStyle/>
          <a:p>
            <a:pPr algn="l">
              <a:spcAft>
                <a:spcPts val="400"/>
              </a:spcAft>
            </a:pPr>
            <a:r>
              <a:rPr sz="1400">
                <a:solidFill>
                  <a:srgbClr val="0F172A"/>
                </a:solidFill>
                <a:latin typeface="Arial"/>
              </a:rPr>
              <a:t>Kheder, Khalefa. (2025). Using artificial intelligence in learning vocabulary by EFL undergraduate Syrian students. Advances in Computational Intelligence and Robotics</a:t>
            </a:r>
          </a:p>
          <a:p>
            <a:pPr algn="l">
              <a:spcAft>
                <a:spcPts val="400"/>
              </a:spcAft>
            </a:pPr>
            <a:r>
              <a:rPr sz="1400">
                <a:solidFill>
                  <a:srgbClr val="0F172A"/>
                </a:solidFill>
                <a:latin typeface="Arial"/>
              </a:rPr>
              <a:t>Molla, Nur Laila. (2025). An exploration of undergraduate students’ perceptions of AI-assisted English learning tools. English Review: Journal of English Education</a:t>
            </a:r>
          </a:p>
          <a:p>
            <a:pPr algn="l">
              <a:spcAft>
                <a:spcPts val="400"/>
              </a:spcAft>
            </a:pPr>
            <a:r>
              <a:rPr sz="1400">
                <a:solidFill>
                  <a:srgbClr val="0F172A"/>
                </a:solidFill>
                <a:latin typeface="Arial"/>
              </a:rPr>
              <a:t>Prandner, Dimitri. (2025). What do students use AI tools for? Assessing students’ use of AI tools in three typical study related scenarios. 11th International Conference on Higher Education Advances (HEAd’25)</a:t>
            </a:r>
          </a:p>
          <a:p>
            <a:pPr algn="l">
              <a:spcAft>
                <a:spcPts val="400"/>
              </a:spcAft>
            </a:pPr>
            <a:r>
              <a:rPr sz="1400">
                <a:solidFill>
                  <a:srgbClr val="0F172A"/>
                </a:solidFill>
                <a:latin typeface="Arial"/>
              </a:rPr>
              <a:t>Shao, Shuai. (2025). The role of AI tools on EFL students’ motivation, self-efficacy, and anxiety: Through the lens of control-value theory. Learning and Motivation</a:t>
            </a:r>
          </a:p>
          <a:p>
            <a:pPr algn="l">
              <a:spcAft>
                <a:spcPts val="400"/>
              </a:spcAft>
            </a:pPr>
            <a:r>
              <a:rPr sz="1400">
                <a:solidFill>
                  <a:srgbClr val="0F172A"/>
                </a:solidFill>
                <a:latin typeface="Arial"/>
              </a:rPr>
              <a:t>Alkandari, Hanan. (2025). Students’ learning in the time of Artificial Intelligence (AI): Students’ perceptions of using AI tools to improve their language learning in Kuwait. Educational Process International Journal</a:t>
            </a:r>
          </a:p>
          <a:p>
            <a:pPr algn="l">
              <a:spcAft>
                <a:spcPts val="400"/>
              </a:spcAft>
            </a:pPr>
            <a:r>
              <a:rPr sz="1400">
                <a:solidFill>
                  <a:srgbClr val="0F172A"/>
                </a:solidFill>
                <a:latin typeface="Arial"/>
              </a:rPr>
              <a:t>Alsswey, Ahmed. (2025). Examining students' perspectives on the use of artificial intelligence tools in higher education: A case study on AI tools of graphic design. Acta Psychologica</a:t>
            </a:r>
          </a:p>
          <a:p>
            <a:pPr algn="l">
              <a:spcAft>
                <a:spcPts val="400"/>
              </a:spcAft>
            </a:pPr>
            <a:r>
              <a:rPr sz="1400">
                <a:solidFill>
                  <a:srgbClr val="0F172A"/>
                </a:solidFill>
                <a:latin typeface="Arial"/>
              </a:rPr>
              <a:t>Dong, Yuhan. (2025). Factors influencing the use of AI tools among undergraduate students in the UK: Differences by year of study and subject area. American Journal of Student Research</a:t>
            </a:r>
          </a:p>
          <a:p>
            <a:pPr algn="l">
              <a:spcAft>
                <a:spcPts val="400"/>
              </a:spcAft>
            </a:pPr>
            <a:r>
              <a:rPr sz="1400">
                <a:solidFill>
                  <a:srgbClr val="0F172A"/>
                </a:solidFill>
                <a:latin typeface="Arial"/>
              </a:rPr>
              <a:t>An empirical study of AI-generated text detection tools. (2023). Advances in Machine Learning &amp; Artificial Intelligence</a:t>
            </a:r>
          </a:p>
          <a:p>
            <a:pPr algn="l">
              <a:spcAft>
                <a:spcPts val="400"/>
              </a:spcAft>
            </a:pPr>
            <a:r>
              <a:rPr sz="1400">
                <a:solidFill>
                  <a:srgbClr val="0F172A"/>
                </a:solidFill>
                <a:latin typeface="Arial"/>
              </a:rPr>
              <a:t>Khanduri, Varunni, Teotia, Dr. Anu. (2023). Revolutionizing learning: An exploratory study on the impact of technology-enhanced learning using digital learning platforms and AI tools on the study habits of university students through focus group discussions. International Journal of Research Publication and Reviews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AI in Higher Education: The Motivation Gap</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l">
              <a:spcAft>
                <a:spcPts val="2208"/>
              </a:spcAft>
            </a:pPr>
            <a:r>
              <a:rPr sz="2400" b="1">
                <a:solidFill>
                  <a:srgbClr val="60A5FA"/>
                </a:solidFill>
                <a:latin typeface="Arial"/>
              </a:rPr>
              <a:t>• </a:t>
            </a:r>
            <a:r>
              <a:rPr sz="2400">
                <a:solidFill>
                  <a:srgbClr val="0F172A"/>
                </a:solidFill>
                <a:latin typeface="Arial"/>
              </a:rPr>
              <a:t>AI tools are now structurally embedded in undergraduate learning.</a:t>
            </a:r>
          </a:p>
          <a:p>
            <a:pPr algn="l">
              <a:spcAft>
                <a:spcPts val="2208"/>
              </a:spcAft>
            </a:pPr>
            <a:r>
              <a:rPr sz="2400" b="1">
                <a:solidFill>
                  <a:srgbClr val="60A5FA"/>
                </a:solidFill>
                <a:latin typeface="Arial"/>
              </a:rPr>
              <a:t>• </a:t>
            </a:r>
            <a:r>
              <a:rPr sz="2400">
                <a:solidFill>
                  <a:srgbClr val="0F172A"/>
                </a:solidFill>
                <a:latin typeface="Arial"/>
              </a:rPr>
              <a:t>Research tracks what students do with AI, not what AI does to…</a:t>
            </a:r>
          </a:p>
          <a:p>
            <a:pPr algn="l">
              <a:spcAft>
                <a:spcPts val="2208"/>
              </a:spcAft>
            </a:pPr>
            <a:r>
              <a:rPr sz="2400" b="1">
                <a:solidFill>
                  <a:srgbClr val="60A5FA"/>
                </a:solidFill>
                <a:latin typeface="Arial"/>
              </a:rPr>
              <a:t>• </a:t>
            </a:r>
            <a:r>
              <a:rPr sz="2400">
                <a:solidFill>
                  <a:srgbClr val="0F172A"/>
                </a:solidFill>
                <a:latin typeface="Arial"/>
              </a:rPr>
              <a:t>Intrinsic motivation drives depth, persistence, and genuine engagement.</a:t>
            </a:r>
          </a:p>
          <a:p>
            <a:pPr algn="l">
              <a:spcAft>
                <a:spcPts val="2208"/>
              </a:spcAft>
            </a:pPr>
            <a:r>
              <a:rPr sz="2400" b="1">
                <a:solidFill>
                  <a:srgbClr val="60A5FA"/>
                </a:solidFill>
                <a:latin typeface="Arial"/>
              </a:rPr>
              <a:t>• </a:t>
            </a:r>
            <a:r>
              <a:rPr sz="2400">
                <a:solidFill>
                  <a:srgbClr val="0F172A"/>
                </a:solidFill>
                <a:latin typeface="Arial"/>
              </a:rPr>
              <a:t>No study has tested AI-use frequency as a predictor of intrinsic motivation.</a:t>
            </a:r>
          </a:p>
          <a:p>
            <a:pPr algn="l">
              <a:spcAft>
                <a:spcPts val="2208"/>
              </a:spcAft>
            </a:pPr>
            <a:r>
              <a:rPr sz="2400" b="1">
                <a:solidFill>
                  <a:srgbClr val="60A5FA"/>
                </a:solidFill>
                <a:latin typeface="Arial"/>
              </a:rPr>
              <a:t>• </a:t>
            </a:r>
            <a:r>
              <a:rPr sz="2400">
                <a:solidFill>
                  <a:srgbClr val="0F172A"/>
                </a:solidFill>
                <a:latin typeface="Arial"/>
              </a:rPr>
              <a:t>Year of study as a moderator is entirely unexplored.</a:t>
            </a:r>
          </a:p>
        </p:txBody>
      </p:sp>
      <p:sp>
        <p:nvSpPr>
          <p:cNvPr id="4" name="TextBox 3"/>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Research Questions and Hypotheses</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l">
              <a:spcAft>
                <a:spcPts val="3408"/>
              </a:spcAft>
            </a:pPr>
            <a:r>
              <a:rPr sz="2400" b="1">
                <a:solidFill>
                  <a:srgbClr val="60A5FA"/>
                </a:solidFill>
                <a:latin typeface="Arial"/>
              </a:rPr>
              <a:t>• </a:t>
            </a:r>
            <a:r>
              <a:rPr sz="2400">
                <a:solidFill>
                  <a:srgbClr val="0F172A"/>
                </a:solidFill>
                <a:latin typeface="Arial"/>
              </a:rPr>
              <a:t>RQ1: Does AI-tool use frequency predict intrinsic motivation?</a:t>
            </a:r>
          </a:p>
          <a:p>
            <a:pPr algn="l">
              <a:spcAft>
                <a:spcPts val="3408"/>
              </a:spcAft>
            </a:pPr>
            <a:r>
              <a:rPr sz="2400" b="1">
                <a:solidFill>
                  <a:srgbClr val="60A5FA"/>
                </a:solidFill>
                <a:latin typeface="Arial"/>
              </a:rPr>
              <a:t>• </a:t>
            </a:r>
            <a:r>
              <a:rPr sz="2400">
                <a:solidFill>
                  <a:srgbClr val="0F172A"/>
                </a:solidFill>
                <a:latin typeface="Arial"/>
              </a:rPr>
              <a:t>RQ2: Does year of study moderate that relationship?</a:t>
            </a:r>
          </a:p>
          <a:p>
            <a:pPr algn="l">
              <a:spcAft>
                <a:spcPts val="3408"/>
              </a:spcAft>
            </a:pPr>
            <a:r>
              <a:rPr sz="2400" b="1">
                <a:solidFill>
                  <a:srgbClr val="60A5FA"/>
                </a:solidFill>
                <a:latin typeface="Arial"/>
              </a:rPr>
              <a:t>• </a:t>
            </a:r>
            <a:r>
              <a:rPr sz="2400">
                <a:solidFill>
                  <a:srgbClr val="0F172A"/>
                </a:solidFill>
                <a:latin typeface="Arial"/>
              </a:rPr>
              <a:t>H1: More frequent AI use → higher intrinsic motivation.</a:t>
            </a:r>
          </a:p>
          <a:p>
            <a:pPr algn="l">
              <a:spcAft>
                <a:spcPts val="3408"/>
              </a:spcAft>
            </a:pPr>
            <a:r>
              <a:rPr sz="2400" b="1">
                <a:solidFill>
                  <a:srgbClr val="60A5FA"/>
                </a:solidFill>
                <a:latin typeface="Arial"/>
              </a:rPr>
              <a:t>• </a:t>
            </a:r>
            <a:r>
              <a:rPr sz="2400">
                <a:solidFill>
                  <a:srgbClr val="0F172A"/>
                </a:solidFill>
                <a:latin typeface="Arial"/>
              </a:rPr>
              <a:t>H2: Association is stronger for first-year than advanced students.</a:t>
            </a:r>
          </a:p>
          <a:p>
            <a:pPr algn="l">
              <a:spcAft>
                <a:spcPts val="3408"/>
              </a:spcAft>
            </a:pPr>
            <a:r>
              <a:rPr sz="2400" b="1">
                <a:solidFill>
                  <a:srgbClr val="60A5FA"/>
                </a:solidFill>
                <a:latin typeface="Arial"/>
              </a:rPr>
              <a:t>• </a:t>
            </a:r>
            <a:r>
              <a:rPr sz="2400">
                <a:solidFill>
                  <a:srgbClr val="0F172A"/>
                </a:solidFill>
                <a:latin typeface="Arial"/>
              </a:rPr>
              <a:t>Grounded in Self-Determination Theory (Deci &amp; Ryan, 1985).</a:t>
            </a:r>
          </a:p>
        </p:txBody>
      </p:sp>
      <p:sp>
        <p:nvSpPr>
          <p:cNvPr id="4" name="TextBox 3"/>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Design, Sample, and Measures</a:t>
            </a:r>
          </a:p>
        </p:txBody>
      </p:sp>
      <p:sp>
        <p:nvSpPr>
          <p:cNvPr id="3" name="Oval 2"/>
          <p:cNvSpPr/>
          <p:nvPr/>
        </p:nvSpPr>
        <p:spPr>
          <a:xfrm>
            <a:off x="548640" y="1935480"/>
            <a:ext cx="822960" cy="822960"/>
          </a:xfrm>
          <a:prstGeom prst="ellipse">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700" b="1">
                <a:solidFill>
                  <a:srgbClr val="FFFFFF"/>
                </a:solidFill>
                <a:latin typeface="Arial"/>
              </a:rPr>
              <a:t>2</a:t>
            </a:r>
          </a:p>
        </p:txBody>
      </p:sp>
      <p:sp>
        <p:nvSpPr>
          <p:cNvPr id="4" name="TextBox 3"/>
          <p:cNvSpPr txBox="1"/>
          <p:nvPr/>
        </p:nvSpPr>
        <p:spPr>
          <a:xfrm>
            <a:off x="1645920" y="1554480"/>
            <a:ext cx="9997135" cy="1584960"/>
          </a:xfrm>
          <a:prstGeom prst="rect">
            <a:avLst/>
          </a:prstGeom>
          <a:noFill/>
        </p:spPr>
        <p:txBody>
          <a:bodyPr wrap="square" anchor="ctr">
            <a:spAutoFit/>
          </a:bodyPr>
          <a:lstStyle/>
          <a:p>
            <a:pPr algn="l"/>
            <a:r>
              <a:rPr sz="2600" b="1">
                <a:solidFill>
                  <a:srgbClr val="1E40AF"/>
                </a:solidFill>
                <a:latin typeface="Arial"/>
              </a:rPr>
              <a:t>200 Undergraduates</a:t>
            </a:r>
          </a:p>
          <a:p>
            <a:pPr algn="l"/>
            <a:r>
              <a:rPr sz="1800">
                <a:solidFill>
                  <a:srgbClr val="0F172A"/>
                </a:solidFill>
                <a:latin typeface="Arial"/>
              </a:rPr>
              <a:t>Convenience sample; 44.5% first-year</a:t>
            </a:r>
          </a:p>
        </p:txBody>
      </p:sp>
      <p:sp>
        <p:nvSpPr>
          <p:cNvPr id="5" name="Oval 4"/>
          <p:cNvSpPr/>
          <p:nvPr/>
        </p:nvSpPr>
        <p:spPr>
          <a:xfrm>
            <a:off x="548640" y="3520440"/>
            <a:ext cx="822960" cy="822960"/>
          </a:xfrm>
          <a:prstGeom prst="ellipse">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700" b="1">
                <a:solidFill>
                  <a:srgbClr val="FFFFFF"/>
                </a:solidFill>
                <a:latin typeface="Arial"/>
              </a:rPr>
              <a:t>A</a:t>
            </a:r>
          </a:p>
        </p:txBody>
      </p:sp>
      <p:sp>
        <p:nvSpPr>
          <p:cNvPr id="6" name="TextBox 5"/>
          <p:cNvSpPr txBox="1"/>
          <p:nvPr/>
        </p:nvSpPr>
        <p:spPr>
          <a:xfrm>
            <a:off x="1645920" y="3139440"/>
            <a:ext cx="9997135" cy="1584960"/>
          </a:xfrm>
          <a:prstGeom prst="rect">
            <a:avLst/>
          </a:prstGeom>
          <a:noFill/>
        </p:spPr>
        <p:txBody>
          <a:bodyPr wrap="square" anchor="ctr">
            <a:spAutoFit/>
          </a:bodyPr>
          <a:lstStyle/>
          <a:p>
            <a:pPr algn="l"/>
            <a:r>
              <a:rPr sz="2600" b="1">
                <a:solidFill>
                  <a:srgbClr val="1E40AF"/>
                </a:solidFill>
                <a:latin typeface="Arial"/>
              </a:rPr>
              <a:t>AMS + AI-Use Scale</a:t>
            </a:r>
          </a:p>
          <a:p>
            <a:pPr algn="l"/>
            <a:r>
              <a:rPr sz="1800">
                <a:solidFill>
                  <a:srgbClr val="0F172A"/>
                </a:solidFill>
                <a:latin typeface="Arial"/>
              </a:rPr>
              <a:t>Validated + researcher-developed items</a:t>
            </a:r>
          </a:p>
        </p:txBody>
      </p:sp>
      <p:sp>
        <p:nvSpPr>
          <p:cNvPr id="7" name="Oval 6"/>
          <p:cNvSpPr/>
          <p:nvPr/>
        </p:nvSpPr>
        <p:spPr>
          <a:xfrm>
            <a:off x="548640" y="5105400"/>
            <a:ext cx="822960" cy="822960"/>
          </a:xfrm>
          <a:prstGeom prst="ellipse">
            <a:avLst/>
          </a:prstGeom>
          <a:solidFill>
            <a:srgbClr val="60A5FA"/>
          </a:solidFill>
          <a:ln>
            <a:noFill/>
          </a:ln>
        </p:spPr>
        <p:style>
          <a:lnRef idx="1">
            <a:schemeClr val="accent1"/>
          </a:lnRef>
          <a:fillRef idx="3">
            <a:schemeClr val="accent1"/>
          </a:fillRef>
          <a:effectRef idx="2">
            <a:schemeClr val="accent1"/>
          </a:effectRef>
          <a:fontRef idx="minor">
            <a:schemeClr val="lt1"/>
          </a:fontRef>
        </p:style>
        <p:txBody>
          <a:bodyPr rtlCol="0" anchor="ctr" wrap="square"/>
          <a:lstStyle/>
          <a:p>
            <a:pPr algn="ctr"/>
            <a:r>
              <a:rPr sz="2700" b="1">
                <a:solidFill>
                  <a:srgbClr val="FFFFFF"/>
                </a:solidFill>
                <a:latin typeface="Arial"/>
              </a:rPr>
              <a:t>P</a:t>
            </a:r>
          </a:p>
        </p:txBody>
      </p:sp>
      <p:sp>
        <p:nvSpPr>
          <p:cNvPr id="8" name="TextBox 7"/>
          <p:cNvSpPr txBox="1"/>
          <p:nvPr/>
        </p:nvSpPr>
        <p:spPr>
          <a:xfrm>
            <a:off x="1645920" y="4724400"/>
            <a:ext cx="9997135" cy="1584960"/>
          </a:xfrm>
          <a:prstGeom prst="rect">
            <a:avLst/>
          </a:prstGeom>
          <a:noFill/>
        </p:spPr>
        <p:txBody>
          <a:bodyPr wrap="square" anchor="ctr">
            <a:spAutoFit/>
          </a:bodyPr>
          <a:lstStyle/>
          <a:p>
            <a:pPr algn="l"/>
            <a:r>
              <a:rPr sz="2600" b="1">
                <a:solidFill>
                  <a:srgbClr val="1E40AF"/>
                </a:solidFill>
                <a:latin typeface="Arial"/>
              </a:rPr>
              <a:t>PROCESS Moderation</a:t>
            </a:r>
          </a:p>
          <a:p>
            <a:pPr algn="l"/>
            <a:r>
              <a:rPr sz="1800">
                <a:solidFill>
                  <a:srgbClr val="0F172A"/>
                </a:solidFill>
                <a:latin typeface="Arial"/>
              </a:rPr>
              <a:t>Hayes Model 1; Pearson r for H1</a:t>
            </a:r>
          </a:p>
        </p:txBody>
      </p:sp>
      <p:sp>
        <p:nvSpPr>
          <p:cNvPr id="9" name="TextBox 8"/>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Sample Characteristics</a:t>
            </a:r>
          </a:p>
        </p:txBody>
      </p:sp>
      <p:sp>
        <p:nvSpPr>
          <p:cNvPr id="3" name="TextBox 2"/>
          <p:cNvSpPr txBox="1"/>
          <p:nvPr/>
        </p:nvSpPr>
        <p:spPr>
          <a:xfrm>
            <a:off x="548640" y="1554480"/>
            <a:ext cx="5318607" cy="4754880"/>
          </a:xfrm>
          <a:prstGeom prst="rect">
            <a:avLst/>
          </a:prstGeom>
          <a:noFill/>
        </p:spPr>
        <p:txBody>
          <a:bodyPr wrap="square" anchor="t">
            <a:spAutoFit/>
          </a:bodyPr>
          <a:lstStyle/>
          <a:p>
            <a:pPr algn="l">
              <a:spcAft>
                <a:spcPts val="2160"/>
              </a:spcAft>
            </a:pPr>
            <a:r>
              <a:rPr sz="2400" b="1">
                <a:solidFill>
                  <a:srgbClr val="60A5FA"/>
                </a:solidFill>
                <a:latin typeface="Arial"/>
              </a:rPr>
              <a:t>• </a:t>
            </a:r>
            <a:r>
              <a:rPr sz="2400">
                <a:solidFill>
                  <a:srgbClr val="0F172A"/>
                </a:solidFill>
                <a:latin typeface="Arial"/>
              </a:rPr>
              <a:t>59% women, 37% men, 4% non-binary / undisclosed.</a:t>
            </a:r>
          </a:p>
          <a:p>
            <a:pPr algn="l">
              <a:spcAft>
                <a:spcPts val="2160"/>
              </a:spcAft>
            </a:pPr>
            <a:r>
              <a:rPr sz="2400" b="1">
                <a:solidFill>
                  <a:srgbClr val="60A5FA"/>
                </a:solidFill>
                <a:latin typeface="Arial"/>
              </a:rPr>
              <a:t>• </a:t>
            </a:r>
            <a:r>
              <a:rPr sz="2400">
                <a:solidFill>
                  <a:srgbClr val="0F172A"/>
                </a:solidFill>
                <a:latin typeface="Arial"/>
              </a:rPr>
              <a:t>44.5% first-year; 55.5% advanced (2nd year and above).</a:t>
            </a:r>
          </a:p>
          <a:p>
            <a:pPr algn="l">
              <a:spcAft>
                <a:spcPts val="2160"/>
              </a:spcAft>
            </a:pPr>
            <a:r>
              <a:rPr sz="2400" b="1">
                <a:solidFill>
                  <a:srgbClr val="60A5FA"/>
                </a:solidFill>
                <a:latin typeface="Arial"/>
              </a:rPr>
              <a:t>• </a:t>
            </a:r>
            <a:r>
              <a:rPr sz="2400">
                <a:solidFill>
                  <a:srgbClr val="0F172A"/>
                </a:solidFill>
                <a:latin typeface="Arial"/>
              </a:rPr>
              <a:t>Mean GPA = 82.4 (SD = 8.3) on institutional scale.</a:t>
            </a:r>
          </a:p>
          <a:p>
            <a:pPr algn="l">
              <a:spcAft>
                <a:spcPts val="2160"/>
              </a:spcAft>
            </a:pPr>
            <a:r>
              <a:rPr sz="2400" b="1">
                <a:solidFill>
                  <a:srgbClr val="60A5FA"/>
                </a:solidFill>
                <a:latin typeface="Arial"/>
              </a:rPr>
              <a:t>• </a:t>
            </a:r>
            <a:r>
              <a:rPr sz="2400">
                <a:solidFill>
                  <a:srgbClr val="0F172A"/>
                </a:solidFill>
                <a:latin typeface="Arial"/>
              </a:rPr>
              <a:t>Mean AI-use frequency = 3.42 / 5; mean intrinsic motivation = 3.71…</a:t>
            </a:r>
          </a:p>
        </p:txBody>
      </p:sp>
      <p:graphicFrame>
        <p:nvGraphicFramePr>
          <p:cNvPr id="4" name="Chart 3"/>
          <p:cNvGraphicFramePr>
            <a:graphicFrameLocks noGrp="1"/>
          </p:cNvGraphicFramePr>
          <p:nvPr/>
        </p:nvGraphicFramePr>
        <p:xfrm>
          <a:off x="6324447" y="1554480"/>
          <a:ext cx="5318607" cy="4754880"/>
        </p:xfrm>
        <a:graphic>
          <a:graphicData uri="http://schemas.openxmlformats.org/drawingml/2006/chart">
            <c:chart xmlns:c="http://schemas.openxmlformats.org/drawingml/2006/chart" r:id="rId2"/>
          </a:graphicData>
        </a:graphic>
      </p:graphicFrame>
      <p:sp>
        <p:nvSpPr>
          <p:cNvPr id="5" name="TextBox 4"/>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H1 Supported: Positive Association Confirmed</a:t>
            </a:r>
          </a:p>
        </p:txBody>
      </p:sp>
      <p:sp>
        <p:nvSpPr>
          <p:cNvPr id="3" name="TextBox 2"/>
          <p:cNvSpPr txBox="1"/>
          <p:nvPr/>
        </p:nvSpPr>
        <p:spPr>
          <a:xfrm>
            <a:off x="548640" y="2103120"/>
            <a:ext cx="11094415" cy="2286000"/>
          </a:xfrm>
          <a:prstGeom prst="rect">
            <a:avLst/>
          </a:prstGeom>
          <a:noFill/>
        </p:spPr>
        <p:txBody>
          <a:bodyPr wrap="square">
            <a:spAutoFit/>
          </a:bodyPr>
          <a:lstStyle/>
          <a:p>
            <a:pPr algn="ctr"/>
            <a:r>
              <a:rPr sz="8400" b="1">
                <a:solidFill>
                  <a:srgbClr val="1E40AF"/>
                </a:solidFill>
                <a:latin typeface="Arial"/>
              </a:rPr>
              <a:t>r = .34, p &lt; .001</a:t>
            </a:r>
          </a:p>
        </p:txBody>
      </p:sp>
      <p:sp>
        <p:nvSpPr>
          <p:cNvPr id="4" name="TextBox 3"/>
          <p:cNvSpPr txBox="1"/>
          <p:nvPr/>
        </p:nvSpPr>
        <p:spPr>
          <a:xfrm>
            <a:off x="548640" y="4754880"/>
            <a:ext cx="11094415" cy="914400"/>
          </a:xfrm>
          <a:prstGeom prst="rect">
            <a:avLst/>
          </a:prstGeom>
          <a:noFill/>
        </p:spPr>
        <p:txBody>
          <a:bodyPr wrap="square">
            <a:spAutoFit/>
          </a:bodyPr>
          <a:lstStyle/>
          <a:p>
            <a:pPr algn="ctr"/>
            <a:r>
              <a:rPr sz="2200" b="0">
                <a:solidFill>
                  <a:srgbClr val="0F172A"/>
                </a:solidFill>
                <a:latin typeface="Arial"/>
              </a:rPr>
              <a:t>Medium positive correlation between AI-tool use frequency and intrinsic motivation (N = 200; 95% CI [.21, .46])</a:t>
            </a:r>
          </a:p>
        </p:txBody>
      </p:sp>
      <p:sp>
        <p:nvSpPr>
          <p:cNvPr id="5" name="TextBox 4"/>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Intrinsic Motivation Rises with AI-Use Frequency</a:t>
            </a:r>
          </a:p>
        </p:txBody>
      </p:sp>
      <p:sp>
        <p:nvSpPr>
          <p:cNvPr id="3" name="TextBox 2"/>
          <p:cNvSpPr txBox="1"/>
          <p:nvPr/>
        </p:nvSpPr>
        <p:spPr>
          <a:xfrm>
            <a:off x="548640" y="1554480"/>
            <a:ext cx="5318607" cy="4754880"/>
          </a:xfrm>
          <a:prstGeom prst="rect">
            <a:avLst/>
          </a:prstGeom>
          <a:noFill/>
        </p:spPr>
        <p:txBody>
          <a:bodyPr wrap="square" anchor="t">
            <a:spAutoFit/>
          </a:bodyPr>
          <a:lstStyle/>
          <a:p>
            <a:pPr algn="l">
              <a:spcAft>
                <a:spcPts val="3600"/>
              </a:spcAft>
            </a:pPr>
            <a:r>
              <a:rPr sz="2400" b="1">
                <a:solidFill>
                  <a:srgbClr val="60A5FA"/>
                </a:solidFill>
                <a:latin typeface="Arial"/>
              </a:rPr>
              <a:t>• </a:t>
            </a:r>
            <a:r>
              <a:rPr sz="2400">
                <a:solidFill>
                  <a:srgbClr val="0F172A"/>
                </a:solidFill>
                <a:latin typeface="Arial"/>
              </a:rPr>
              <a:t>Higher AI-use bands correspond to higher mean intrinsic motivation.</a:t>
            </a:r>
          </a:p>
          <a:p>
            <a:pPr algn="l">
              <a:spcAft>
                <a:spcPts val="3600"/>
              </a:spcAft>
            </a:pPr>
            <a:r>
              <a:rPr sz="2400" b="1">
                <a:solidFill>
                  <a:srgbClr val="60A5FA"/>
                </a:solidFill>
                <a:latin typeface="Arial"/>
              </a:rPr>
              <a:t>• </a:t>
            </a:r>
            <a:r>
              <a:rPr sz="2400">
                <a:solidFill>
                  <a:srgbClr val="0F172A"/>
                </a:solidFill>
                <a:latin typeface="Arial"/>
              </a:rPr>
              <a:t>Trend is monotonic across all five frequency bands.</a:t>
            </a:r>
          </a:p>
          <a:p>
            <a:pPr algn="l">
              <a:spcAft>
                <a:spcPts val="3600"/>
              </a:spcAft>
            </a:pPr>
            <a:r>
              <a:rPr sz="2400" b="1">
                <a:solidFill>
                  <a:srgbClr val="60A5FA"/>
                </a:solidFill>
                <a:latin typeface="Arial"/>
              </a:rPr>
              <a:t>• </a:t>
            </a:r>
            <a:r>
              <a:rPr sz="2400">
                <a:solidFill>
                  <a:srgbClr val="0F172A"/>
                </a:solidFill>
                <a:latin typeface="Arial"/>
              </a:rPr>
              <a:t>No evidence of a non-linear ceiling or floor effect.</a:t>
            </a:r>
          </a:p>
        </p:txBody>
      </p:sp>
      <p:graphicFrame>
        <p:nvGraphicFramePr>
          <p:cNvPr id="4" name="Chart 3"/>
          <p:cNvGraphicFramePr>
            <a:graphicFrameLocks noGrp="1"/>
          </p:cNvGraphicFramePr>
          <p:nvPr/>
        </p:nvGraphicFramePr>
        <p:xfrm>
          <a:off x="6324447" y="1554480"/>
          <a:ext cx="5318607" cy="4754880"/>
        </p:xfrm>
        <a:graphic>
          <a:graphicData uri="http://schemas.openxmlformats.org/drawingml/2006/chart">
            <c:chart xmlns:c="http://schemas.openxmlformats.org/drawingml/2006/chart" r:id="rId2"/>
          </a:graphicData>
        </a:graphic>
      </p:graphicFrame>
      <p:sp>
        <p:nvSpPr>
          <p:cNvPr id="5" name="TextBox 4"/>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H2 Supported: Year of Study Moderates the Effect</a:t>
            </a:r>
          </a:p>
        </p:txBody>
      </p:sp>
      <p:sp>
        <p:nvSpPr>
          <p:cNvPr id="3" name="TextBox 2"/>
          <p:cNvSpPr txBox="1"/>
          <p:nvPr/>
        </p:nvSpPr>
        <p:spPr>
          <a:xfrm>
            <a:off x="548640" y="2103120"/>
            <a:ext cx="11094415" cy="2286000"/>
          </a:xfrm>
          <a:prstGeom prst="rect">
            <a:avLst/>
          </a:prstGeom>
          <a:noFill/>
        </p:spPr>
        <p:txBody>
          <a:bodyPr wrap="square">
            <a:spAutoFit/>
          </a:bodyPr>
          <a:lstStyle/>
          <a:p>
            <a:pPr algn="ctr"/>
            <a:r>
              <a:rPr sz="7200" b="1">
                <a:solidFill>
                  <a:srgbClr val="1E40AF"/>
                </a:solidFill>
                <a:latin typeface="Arial"/>
              </a:rPr>
              <a:t>ΔR² = .043, p = .015</a:t>
            </a:r>
          </a:p>
        </p:txBody>
      </p:sp>
      <p:sp>
        <p:nvSpPr>
          <p:cNvPr id="4" name="TextBox 3"/>
          <p:cNvSpPr txBox="1"/>
          <p:nvPr/>
        </p:nvSpPr>
        <p:spPr>
          <a:xfrm>
            <a:off x="548640" y="4754880"/>
            <a:ext cx="11094415" cy="914400"/>
          </a:xfrm>
          <a:prstGeom prst="rect">
            <a:avLst/>
          </a:prstGeom>
          <a:noFill/>
        </p:spPr>
        <p:txBody>
          <a:bodyPr wrap="square">
            <a:spAutoFit/>
          </a:bodyPr>
          <a:lstStyle/>
          <a:p>
            <a:pPr algn="ctr"/>
            <a:r>
              <a:rPr sz="2200" b="0">
                <a:solidFill>
                  <a:srgbClr val="0F172A"/>
                </a:solidFill>
                <a:latin typeface="Arial"/>
              </a:rPr>
              <a:t>Interaction term (AI-use × year of study) in PROCESS Model 1; overall model R² = .189, F(4, 195) = 11.37, p &lt; .001</a:t>
            </a:r>
          </a:p>
        </p:txBody>
      </p:sp>
      <p:sp>
        <p:nvSpPr>
          <p:cNvPr id="5" name="TextBox 4"/>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548640" y="457200"/>
            <a:ext cx="11094415" cy="914400"/>
          </a:xfrm>
          <a:prstGeom prst="rect">
            <a:avLst/>
          </a:prstGeom>
          <a:noFill/>
        </p:spPr>
        <p:txBody>
          <a:bodyPr wrap="square">
            <a:spAutoFit/>
          </a:bodyPr>
          <a:lstStyle/>
          <a:p>
            <a:pPr algn="l"/>
            <a:r>
              <a:rPr sz="3600" b="1">
                <a:solidFill>
                  <a:srgbClr val="1E40AF"/>
                </a:solidFill>
                <a:latin typeface="Arial"/>
              </a:rPr>
              <a:t>First-Year Students: Steeper Motivational Slope</a:t>
            </a:r>
          </a:p>
        </p:txBody>
      </p:sp>
      <p:sp>
        <p:nvSpPr>
          <p:cNvPr id="3" name="TextBox 2"/>
          <p:cNvSpPr txBox="1"/>
          <p:nvPr/>
        </p:nvSpPr>
        <p:spPr>
          <a:xfrm>
            <a:off x="548640" y="1554480"/>
            <a:ext cx="11094415" cy="4754880"/>
          </a:xfrm>
          <a:prstGeom prst="rect">
            <a:avLst/>
          </a:prstGeom>
          <a:noFill/>
        </p:spPr>
        <p:txBody>
          <a:bodyPr wrap="square" anchor="t">
            <a:spAutoFit/>
          </a:bodyPr>
          <a:lstStyle/>
          <a:p>
            <a:pPr algn="l">
              <a:spcAft>
                <a:spcPts val="3600"/>
              </a:spcAft>
            </a:pPr>
            <a:r>
              <a:rPr sz="2400" b="1">
                <a:solidFill>
                  <a:srgbClr val="60A5FA"/>
                </a:solidFill>
                <a:latin typeface="Arial"/>
              </a:rPr>
              <a:t>• </a:t>
            </a:r>
            <a:r>
              <a:rPr sz="2400">
                <a:solidFill>
                  <a:srgbClr val="0F172A"/>
                </a:solidFill>
                <a:latin typeface="Arial"/>
              </a:rPr>
              <a:t>First-year slope: B = 0.41, p &lt; .001 — strong and significant.</a:t>
            </a:r>
          </a:p>
          <a:p>
            <a:pPr algn="l">
              <a:spcAft>
                <a:spcPts val="3600"/>
              </a:spcAft>
            </a:pPr>
            <a:r>
              <a:rPr sz="2400" b="1">
                <a:solidFill>
                  <a:srgbClr val="60A5FA"/>
                </a:solidFill>
                <a:latin typeface="Arial"/>
              </a:rPr>
              <a:t>• </a:t>
            </a:r>
            <a:r>
              <a:rPr sz="2400">
                <a:solidFill>
                  <a:srgbClr val="0F172A"/>
                </a:solidFill>
                <a:latin typeface="Arial"/>
              </a:rPr>
              <a:t>Advanced-year slope: B = 0.14, p = .082 — smaller, marginal.</a:t>
            </a:r>
          </a:p>
          <a:p>
            <a:pPr algn="l">
              <a:spcAft>
                <a:spcPts val="3600"/>
              </a:spcAft>
            </a:pPr>
            <a:r>
              <a:rPr sz="2400" b="1">
                <a:solidFill>
                  <a:srgbClr val="60A5FA"/>
                </a:solidFill>
                <a:latin typeface="Arial"/>
              </a:rPr>
              <a:t>• </a:t>
            </a:r>
            <a:r>
              <a:rPr sz="2400">
                <a:solidFill>
                  <a:srgbClr val="0F172A"/>
                </a:solidFill>
                <a:latin typeface="Arial"/>
              </a:rPr>
              <a:t>Gap widens as AI-use frequency increases.</a:t>
            </a:r>
          </a:p>
          <a:p>
            <a:pPr algn="l">
              <a:spcAft>
                <a:spcPts val="3600"/>
              </a:spcAft>
            </a:pPr>
            <a:r>
              <a:rPr sz="2400" b="1">
                <a:solidFill>
                  <a:srgbClr val="60A5FA"/>
                </a:solidFill>
                <a:latin typeface="Arial"/>
              </a:rPr>
              <a:t>• </a:t>
            </a:r>
            <a:r>
              <a:rPr sz="2400">
                <a:solidFill>
                  <a:srgbClr val="0F172A"/>
                </a:solidFill>
                <a:latin typeface="Arial"/>
              </a:rPr>
              <a:t>Scaffolding benefit concentrated at academic entry point.</a:t>
            </a:r>
          </a:p>
        </p:txBody>
      </p:sp>
      <p:sp>
        <p:nvSpPr>
          <p:cNvPr id="4" name="TextBox 3"/>
          <p:cNvSpPr txBox="1"/>
          <p:nvPr/>
        </p:nvSpPr>
        <p:spPr>
          <a:xfrm>
            <a:off x="548640" y="6492240"/>
            <a:ext cx="11094415" cy="274320"/>
          </a:xfrm>
          <a:prstGeom prst="rect">
            <a:avLst/>
          </a:prstGeom>
          <a:noFill/>
        </p:spPr>
        <p:txBody>
          <a:bodyPr wrap="square">
            <a:spAutoFit/>
          </a:bodyPr>
          <a:lstStyle/>
          <a:p>
            <a:pPr algn="r"/>
            <a:r>
              <a:rPr sz="1000" b="0">
                <a:solidFill>
                  <a:srgbClr val="60A5FA"/>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