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the audience and introduce the paper's central concern: that generative AI has not invented the authorship problem but has made it impossible to ignore. Flag that the talk will move through three theoretical traditions before arriving at a synthesised governance proposal.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Establish that the paper's starting point is historical, not alarmist. Authorship has always been contested across cultures and disciplines. The AI moment is significant not because it is unprecedented but because it forces institutions to act on instabilities they could previously afford to ignore.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State the research question clearly and signal the paper's comparative, synthetic method. Emphasise that the aim is not to pick a winning framework but to identify where each breaks down and what a synthesis can offer that none can provide individually.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copyright doctrine's core requirements and show how each one becomes procedurally unstable when substantial text generation is delegated to an LLM. Stress that the problem is structural, not a gap that minor legislative tweaks can close.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that intentionalism is not simply naive — it does real normative work by anchoring responsibility. The problem is that its presupposition of a unified cognitive agent is undermined when argumentative structure and disciplinary claims may originate in a statistical model.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Acknowledge that posthumanism is the most theoretically accurate description of how AI-assisted texts are actually produced. The critical limitation is governance: if no single actor is the author, no single actor can be held responsible for fabrication, error, or misrepresentation.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analytical pivot of the paper. Show that the three frameworks are not simply different answers to the same question — they are partial responses to different dimensions of the same problem, and they all fail at the same underlying issue of epistemic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the paper's core proposal. Stress that this is not a compromise between the three frameworks but a reframing: the question shifts from 'who is the author?' to 'how much epistemic work did the human do, and is that transparently disclosed?' Bajohr's causal-distance concept is the key theoretical resource here.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Clarify the paper's uncomfortable middle position. It takes posthumanism seriously as a descriptive account while insisting that accountability cannot be distributed to the point of unassignability. The ghost-writing analogy is useful: what is at stake is not the origin of words but the authenticity of epistemic commitment.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Translate the theoretical synthesis into concrete governance implications. Emphasise that the continuum model does not lower standards — it redirects them from policing word origins to ensuring that the human author can genuinely stand behind the epistemic commitments the text makes.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candid about what the paper cannot claim. The synthesis is analytically coherent within its corpus, but it has not been tested against lived academic practice or non-Western contexts. These are not minor caveats — they define the most pressing next steps for the research programme.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by reinforcing that the paper's contribution is synthetic and map-making rather than originary. The fault lines of the authorship debate are now more precisely located — and that precision is what makes productive institutional and scholarly responses tractable. Invite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286000"/>
            <a:ext cx="11094415" cy="1828800"/>
          </a:xfrm>
          <a:prstGeom prst="rect">
            <a:avLst/>
          </a:prstGeom>
          <a:noFill/>
        </p:spPr>
        <p:txBody>
          <a:bodyPr wrap="square">
            <a:spAutoFit/>
          </a:bodyPr>
          <a:lstStyle/>
          <a:p>
            <a:pPr algn="ctr"/>
            <a:r>
              <a:rPr sz="4400" b="1">
                <a:solidFill>
                  <a:srgbClr val="FFFFFF"/>
                </a:solidFill>
                <a:latin typeface="Arial"/>
              </a:rPr>
              <a:t>Reconceptualising Authorship in the Age of Generative AI</a:t>
            </a:r>
          </a:p>
        </p:txBody>
      </p:sp>
      <p:sp>
        <p:nvSpPr>
          <p:cNvPr id="4" name="TextBox 3"/>
          <p:cNvSpPr txBox="1"/>
          <p:nvPr/>
        </p:nvSpPr>
        <p:spPr>
          <a:xfrm>
            <a:off x="548640" y="4297680"/>
            <a:ext cx="11094415" cy="1097280"/>
          </a:xfrm>
          <a:prstGeom prst="rect">
            <a:avLst/>
          </a:prstGeom>
          <a:noFill/>
        </p:spPr>
        <p:txBody>
          <a:bodyPr wrap="square">
            <a:spAutoFit/>
          </a:bodyPr>
          <a:lstStyle/>
          <a:p>
            <a:pPr algn="ctr"/>
            <a:r>
              <a:rPr sz="2800" b="0">
                <a:solidFill>
                  <a:srgbClr val="DBEAFE"/>
                </a:solidFill>
                <a:latin typeface="Arial"/>
              </a:rPr>
              <a:t>A Theoretical Review</a:t>
            </a:r>
          </a:p>
        </p:txBody>
      </p:sp>
      <p:sp>
        <p:nvSpPr>
          <p:cNvPr id="5" name="Rectangle 4"/>
          <p:cNvSpPr/>
          <p:nvPr/>
        </p:nvSpPr>
        <p:spPr>
          <a:xfrm>
            <a:off x="5181447" y="4069080"/>
            <a:ext cx="1828800" cy="109728"/>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Authorship Was Never Settled</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Debates predate AI: literary theory, philosophy, IP law all contested authorship.</a:t>
            </a:r>
          </a:p>
          <a:p>
            <a:pPr algn="l">
              <a:spcAft>
                <a:spcPts val="1008"/>
              </a:spcAft>
            </a:pPr>
            <a:r>
              <a:rPr sz="2400" b="1">
                <a:solidFill>
                  <a:srgbClr val="60A5FA"/>
                </a:solidFill>
                <a:latin typeface="Arial"/>
              </a:rPr>
              <a:t>• </a:t>
            </a:r>
            <a:r>
              <a:rPr sz="2400">
                <a:solidFill>
                  <a:srgbClr val="0F172A"/>
                </a:solidFill>
                <a:latin typeface="Arial"/>
              </a:rPr>
              <a:t>Behzadi et al. (2015): authorship historically encompassed collaborative and revisionary functions.</a:t>
            </a:r>
          </a:p>
          <a:p>
            <a:pPr algn="l">
              <a:spcAft>
                <a:spcPts val="1008"/>
              </a:spcAft>
            </a:pPr>
            <a:r>
              <a:rPr sz="2400" b="1">
                <a:solidFill>
                  <a:srgbClr val="60A5FA"/>
                </a:solidFill>
                <a:latin typeface="Arial"/>
              </a:rPr>
              <a:t>• </a:t>
            </a:r>
            <a:r>
              <a:rPr sz="2400">
                <a:solidFill>
                  <a:srgbClr val="0F172A"/>
                </a:solidFill>
                <a:latin typeface="Arial"/>
              </a:rPr>
              <a:t>The solitary originating author is a recent, culturally specific ideal.</a:t>
            </a:r>
          </a:p>
          <a:p>
            <a:pPr algn="l">
              <a:spcAft>
                <a:spcPts val="1008"/>
              </a:spcAft>
            </a:pPr>
            <a:r>
              <a:rPr sz="2400" b="1">
                <a:solidFill>
                  <a:srgbClr val="60A5FA"/>
                </a:solidFill>
                <a:latin typeface="Arial"/>
              </a:rPr>
              <a:t>• </a:t>
            </a:r>
            <a:r>
              <a:rPr sz="2400">
                <a:solidFill>
                  <a:srgbClr val="0F172A"/>
                </a:solidFill>
                <a:latin typeface="Arial"/>
              </a:rPr>
              <a:t>Knöchelmann (2023): recognition for intellectual labour remains a 'central struggle'.</a:t>
            </a:r>
          </a:p>
          <a:p>
            <a:pPr algn="l">
              <a:spcAft>
                <a:spcPts val="1008"/>
              </a:spcAft>
            </a:pPr>
            <a:r>
              <a:rPr sz="2400" b="1">
                <a:solidFill>
                  <a:srgbClr val="60A5FA"/>
                </a:solidFill>
                <a:latin typeface="Arial"/>
              </a:rPr>
              <a:t>• </a:t>
            </a:r>
            <a:r>
              <a:rPr sz="2400">
                <a:solidFill>
                  <a:srgbClr val="0F172A"/>
                </a:solidFill>
                <a:latin typeface="Arial"/>
              </a:rPr>
              <a:t>Generative AI makes latent instabilities practically urgent — not philosophically new.</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The Central Question</a:t>
            </a:r>
          </a:p>
        </p:txBody>
      </p:sp>
      <p:sp>
        <p:nvSpPr>
          <p:cNvPr id="3" name="TextBox 2"/>
          <p:cNvSpPr txBox="1"/>
          <p:nvPr/>
        </p:nvSpPr>
        <p:spPr>
          <a:xfrm>
            <a:off x="548640" y="2103120"/>
            <a:ext cx="11094415" cy="2286000"/>
          </a:xfrm>
          <a:prstGeom prst="rect">
            <a:avLst/>
          </a:prstGeom>
          <a:noFill/>
        </p:spPr>
        <p:txBody>
          <a:bodyPr wrap="square">
            <a:spAutoFit/>
          </a:bodyPr>
          <a:lstStyle/>
          <a:p>
            <a:pPr algn="ctr"/>
            <a:r>
              <a:rPr sz="9600" b="1">
                <a:solidFill>
                  <a:srgbClr val="1E40AF"/>
                </a:solidFill>
                <a:latin typeface="Arial"/>
              </a:rPr>
              <a:t>3 Frameworks</a:t>
            </a:r>
          </a:p>
        </p:txBody>
      </p:sp>
      <p:sp>
        <p:nvSpPr>
          <p:cNvPr id="4" name="TextBox 3"/>
          <p:cNvSpPr txBox="1"/>
          <p:nvPr/>
        </p:nvSpPr>
        <p:spPr>
          <a:xfrm>
            <a:off x="548640" y="4754880"/>
            <a:ext cx="11094415" cy="914400"/>
          </a:xfrm>
          <a:prstGeom prst="rect">
            <a:avLst/>
          </a:prstGeom>
          <a:noFill/>
        </p:spPr>
        <p:txBody>
          <a:bodyPr wrap="square">
            <a:spAutoFit/>
          </a:bodyPr>
          <a:lstStyle/>
          <a:p>
            <a:pPr algn="ctr"/>
            <a:r>
              <a:rPr sz="2200" b="0">
                <a:solidFill>
                  <a:srgbClr val="0F172A"/>
                </a:solidFill>
                <a:latin typeface="Arial"/>
              </a:rPr>
              <a:t>Legal-copyright · Intentionalist · Posthumanist — each insufficient alone</a:t>
            </a: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Framework 1: Legal-Copyright Tradition</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Requires human author, original creative act, and identifiable legal person.</a:t>
            </a:r>
          </a:p>
          <a:p>
            <a:pPr algn="l">
              <a:spcAft>
                <a:spcPts val="1008"/>
              </a:spcAft>
            </a:pPr>
            <a:r>
              <a:rPr sz="2400" b="1">
                <a:solidFill>
                  <a:srgbClr val="60A5FA"/>
                </a:solidFill>
                <a:latin typeface="Arial"/>
              </a:rPr>
              <a:t>• </a:t>
            </a:r>
            <a:r>
              <a:rPr sz="2400">
                <a:solidFill>
                  <a:srgbClr val="0F172A"/>
                </a:solidFill>
                <a:latin typeface="Arial"/>
              </a:rPr>
              <a:t>Structurally anthropocentric — cannot extend to non-human generative processes.</a:t>
            </a:r>
          </a:p>
          <a:p>
            <a:pPr algn="l">
              <a:spcAft>
                <a:spcPts val="1008"/>
              </a:spcAft>
            </a:pPr>
            <a:r>
              <a:rPr sz="2400" b="1">
                <a:solidFill>
                  <a:srgbClr val="60A5FA"/>
                </a:solidFill>
                <a:latin typeface="Arial"/>
              </a:rPr>
              <a:t>• </a:t>
            </a:r>
            <a:r>
              <a:rPr sz="2400">
                <a:solidFill>
                  <a:srgbClr val="0F172A"/>
                </a:solidFill>
                <a:latin typeface="Arial"/>
              </a:rPr>
              <a:t>Fenwick &amp; Jurcys (2023): AI-generated works leave ownership unsettled across jurisdictions.</a:t>
            </a:r>
          </a:p>
          <a:p>
            <a:pPr algn="l">
              <a:spcAft>
                <a:spcPts val="1008"/>
              </a:spcAft>
            </a:pPr>
            <a:r>
              <a:rPr sz="2400" b="1">
                <a:solidFill>
                  <a:srgbClr val="60A5FA"/>
                </a:solidFill>
                <a:latin typeface="Arial"/>
              </a:rPr>
              <a:t>• </a:t>
            </a:r>
            <a:r>
              <a:rPr sz="2400">
                <a:solidFill>
                  <a:srgbClr val="0F172A"/>
                </a:solidFill>
                <a:latin typeface="Arial"/>
              </a:rPr>
              <a:t>Provisional responses: deny protection, attribute to operator, or defer to legislation.</a:t>
            </a:r>
          </a:p>
          <a:p>
            <a:pPr algn="l">
              <a:spcAft>
                <a:spcPts val="1008"/>
              </a:spcAft>
            </a:pPr>
            <a:r>
              <a:rPr sz="2400" b="1">
                <a:solidFill>
                  <a:srgbClr val="60A5FA"/>
                </a:solidFill>
                <a:latin typeface="Arial"/>
              </a:rPr>
              <a:t>• </a:t>
            </a:r>
            <a:r>
              <a:rPr sz="2400">
                <a:solidFill>
                  <a:srgbClr val="0F172A"/>
                </a:solidFill>
                <a:latin typeface="Arial"/>
              </a:rPr>
              <a:t>Provides institutional clarity but purchases it at the cost of conceptual flexibility.</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Framework 2: Intentionalist Tradition</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Authorial meaning located in purposive mental states of a human agent.</a:t>
            </a:r>
          </a:p>
          <a:p>
            <a:pPr algn="l">
              <a:spcAft>
                <a:spcPts val="1008"/>
              </a:spcAft>
            </a:pPr>
            <a:r>
              <a:rPr sz="2400" b="1">
                <a:solidFill>
                  <a:srgbClr val="60A5FA"/>
                </a:solidFill>
                <a:latin typeface="Arial"/>
              </a:rPr>
              <a:t>• </a:t>
            </a:r>
            <a:r>
              <a:rPr sz="2400">
                <a:solidFill>
                  <a:srgbClr val="0F172A"/>
                </a:solidFill>
                <a:latin typeface="Arial"/>
              </a:rPr>
              <a:t>Barthes (2017) and Foucault (2019) already destabilised the unified author-subject.</a:t>
            </a:r>
          </a:p>
          <a:p>
            <a:pPr algn="l">
              <a:spcAft>
                <a:spcPts val="1008"/>
              </a:spcAft>
            </a:pPr>
            <a:r>
              <a:rPr sz="2400" b="1">
                <a:solidFill>
                  <a:srgbClr val="60A5FA"/>
                </a:solidFill>
                <a:latin typeface="Arial"/>
              </a:rPr>
              <a:t>• </a:t>
            </a:r>
            <a:r>
              <a:rPr sz="2400">
                <a:solidFill>
                  <a:srgbClr val="0F172A"/>
                </a:solidFill>
                <a:latin typeface="Arial"/>
              </a:rPr>
              <a:t>LLMs produce argumentative structure and disciplinary claims without intention.</a:t>
            </a:r>
          </a:p>
          <a:p>
            <a:pPr algn="l">
              <a:spcAft>
                <a:spcPts val="1008"/>
              </a:spcAft>
            </a:pPr>
            <a:r>
              <a:rPr sz="2400" b="1">
                <a:solidFill>
                  <a:srgbClr val="60A5FA"/>
                </a:solidFill>
                <a:latin typeface="Arial"/>
              </a:rPr>
              <a:t>• </a:t>
            </a:r>
            <a:r>
              <a:rPr sz="2400">
                <a:solidFill>
                  <a:srgbClr val="0F172A"/>
                </a:solidFill>
                <a:latin typeface="Arial"/>
              </a:rPr>
              <a:t>Rodrigues (2025): AI delegation challenges the epistemology of authorship itself.</a:t>
            </a:r>
          </a:p>
          <a:p>
            <a:pPr algn="l">
              <a:spcAft>
                <a:spcPts val="1008"/>
              </a:spcAft>
            </a:pPr>
            <a:r>
              <a:rPr sz="2400" b="1">
                <a:solidFill>
                  <a:srgbClr val="60A5FA"/>
                </a:solidFill>
                <a:latin typeface="Arial"/>
              </a:rPr>
              <a:t>• </a:t>
            </a:r>
            <a:r>
              <a:rPr sz="2400">
                <a:solidFill>
                  <a:srgbClr val="0F172A"/>
                </a:solidFill>
                <a:latin typeface="Arial"/>
              </a:rPr>
              <a:t>Preserves moral weight of responsibility but depends on eroded cognitive-sovereignty model.</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Framework 3: Posthumanist-Assemblage Tradition</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608"/>
              </a:spcAft>
            </a:pPr>
            <a:r>
              <a:rPr sz="2400" b="1">
                <a:solidFill>
                  <a:srgbClr val="60A5FA"/>
                </a:solidFill>
                <a:latin typeface="Arial"/>
              </a:rPr>
              <a:t>• </a:t>
            </a:r>
            <a:r>
              <a:rPr sz="2400">
                <a:solidFill>
                  <a:srgbClr val="0F172A"/>
                </a:solidFill>
                <a:latin typeface="Arial"/>
              </a:rPr>
              <a:t>Agency is emergent across human, algorithmic, institutional, and material actors.</a:t>
            </a:r>
          </a:p>
          <a:p>
            <a:pPr algn="l">
              <a:spcAft>
                <a:spcPts val="1608"/>
              </a:spcAft>
            </a:pPr>
            <a:r>
              <a:rPr sz="2400" b="1">
                <a:solidFill>
                  <a:srgbClr val="60A5FA"/>
                </a:solidFill>
                <a:latin typeface="Arial"/>
              </a:rPr>
              <a:t>• </a:t>
            </a:r>
            <a:r>
              <a:rPr sz="2400">
                <a:solidFill>
                  <a:srgbClr val="0F172A"/>
                </a:solidFill>
                <a:latin typeface="Arial"/>
              </a:rPr>
              <a:t>Zeilinger (2021): AI art entangles aesthetics with law and capital — not just creativity.</a:t>
            </a:r>
          </a:p>
          <a:p>
            <a:pPr algn="l">
              <a:spcAft>
                <a:spcPts val="1608"/>
              </a:spcAft>
            </a:pPr>
            <a:r>
              <a:rPr sz="2400" b="1">
                <a:solidFill>
                  <a:srgbClr val="60A5FA"/>
                </a:solidFill>
                <a:latin typeface="Arial"/>
              </a:rPr>
              <a:t>• </a:t>
            </a:r>
            <a:r>
              <a:rPr sz="2400">
                <a:solidFill>
                  <a:srgbClr val="0F172A"/>
                </a:solidFill>
                <a:latin typeface="Arial"/>
              </a:rPr>
              <a:t>Adema (2021): advocates anonymous collaborative and processual authorship models.</a:t>
            </a:r>
          </a:p>
          <a:p>
            <a:pPr algn="l">
              <a:spcAft>
                <a:spcPts val="1608"/>
              </a:spcAft>
            </a:pPr>
            <a:r>
              <a:rPr sz="2400" b="1">
                <a:solidFill>
                  <a:srgbClr val="60A5FA"/>
                </a:solidFill>
                <a:latin typeface="Arial"/>
              </a:rPr>
              <a:t>• </a:t>
            </a:r>
            <a:r>
              <a:rPr sz="2400">
                <a:solidFill>
                  <a:srgbClr val="0F172A"/>
                </a:solidFill>
                <a:latin typeface="Arial"/>
              </a:rPr>
              <a:t>Accurately describes distributed text production in human-AI collaboration.</a:t>
            </a:r>
          </a:p>
          <a:p>
            <a:pPr algn="l">
              <a:spcAft>
                <a:spcPts val="1608"/>
              </a:spcAft>
            </a:pPr>
            <a:r>
              <a:rPr sz="2400" b="1">
                <a:solidFill>
                  <a:srgbClr val="60A5FA"/>
                </a:solidFill>
                <a:latin typeface="Arial"/>
              </a:rPr>
              <a:t>• </a:t>
            </a:r>
            <a:r>
              <a:rPr sz="2400">
                <a:solidFill>
                  <a:srgbClr val="0F172A"/>
                </a:solidFill>
                <a:latin typeface="Arial"/>
              </a:rPr>
              <a:t>Risk: dissolves accountability to the point of unassignability.</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Where All Three Frameworks Strain</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Each tradition breaks at the same point: locating epistemic responsibility.</a:t>
            </a:r>
          </a:p>
          <a:p>
            <a:pPr algn="l">
              <a:spcAft>
                <a:spcPts val="1008"/>
              </a:spcAft>
            </a:pPr>
            <a:r>
              <a:rPr sz="2400" b="1">
                <a:solidFill>
                  <a:srgbClr val="60A5FA"/>
                </a:solidFill>
                <a:latin typeface="Arial"/>
              </a:rPr>
              <a:t>• </a:t>
            </a:r>
            <a:r>
              <a:rPr sz="2400">
                <a:solidFill>
                  <a:srgbClr val="0F172A"/>
                </a:solidFill>
                <a:latin typeface="Arial"/>
              </a:rPr>
              <a:t>Fathallah (2017): the 'legitimation paradox' — AI users claim authorship within frameworks their practice undermines.</a:t>
            </a:r>
          </a:p>
          <a:p>
            <a:pPr algn="l">
              <a:spcAft>
                <a:spcPts val="1008"/>
              </a:spcAft>
            </a:pPr>
            <a:r>
              <a:rPr sz="2400" b="1">
                <a:solidFill>
                  <a:srgbClr val="60A5FA"/>
                </a:solidFill>
                <a:latin typeface="Arial"/>
              </a:rPr>
              <a:t>• </a:t>
            </a:r>
            <a:r>
              <a:rPr sz="2400">
                <a:solidFill>
                  <a:srgbClr val="0F172A"/>
                </a:solidFill>
                <a:latin typeface="Arial"/>
              </a:rPr>
              <a:t>Birkstedt et al. (2023): AI governance remains fragmented, lacking explicit definitions.</a:t>
            </a:r>
          </a:p>
          <a:p>
            <a:pPr algn="l">
              <a:spcAft>
                <a:spcPts val="1008"/>
              </a:spcAft>
            </a:pPr>
            <a:r>
              <a:rPr sz="2400" b="1">
                <a:solidFill>
                  <a:srgbClr val="60A5FA"/>
                </a:solidFill>
                <a:latin typeface="Arial"/>
              </a:rPr>
              <a:t>• </a:t>
            </a:r>
            <a:r>
              <a:rPr sz="2400">
                <a:solidFill>
                  <a:srgbClr val="0F172A"/>
                </a:solidFill>
                <a:latin typeface="Arial"/>
              </a:rPr>
              <a:t>Tools that generate claims differ categorically from tools that convey them.</a:t>
            </a:r>
          </a:p>
          <a:p>
            <a:pPr algn="l">
              <a:spcAft>
                <a:spcPts val="1008"/>
              </a:spcAft>
            </a:pPr>
            <a:r>
              <a:rPr sz="2400" b="1">
                <a:solidFill>
                  <a:srgbClr val="60A5FA"/>
                </a:solidFill>
                <a:latin typeface="Arial"/>
              </a:rPr>
              <a:t>• </a:t>
            </a:r>
            <a:r>
              <a:rPr sz="2400">
                <a:solidFill>
                  <a:srgbClr val="0F172A"/>
                </a:solidFill>
                <a:latin typeface="Arial"/>
              </a:rPr>
              <a:t>No single framework can repair the conceptual vacuum institutions now face.</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The Synthesis: A Continuum Model</a:t>
            </a:r>
          </a:p>
        </p:txBody>
      </p:sp>
      <p:sp>
        <p:nvSpPr>
          <p:cNvPr id="3" name="TextBox 2"/>
          <p:cNvSpPr txBox="1"/>
          <p:nvPr/>
        </p:nvSpPr>
        <p:spPr>
          <a:xfrm>
            <a:off x="548640" y="2103120"/>
            <a:ext cx="11094415" cy="2286000"/>
          </a:xfrm>
          <a:prstGeom prst="rect">
            <a:avLst/>
          </a:prstGeom>
          <a:noFill/>
        </p:spPr>
        <p:txBody>
          <a:bodyPr wrap="square">
            <a:spAutoFit/>
          </a:bodyPr>
          <a:lstStyle/>
          <a:p>
            <a:pPr algn="ctr"/>
            <a:r>
              <a:rPr sz="7200" b="1">
                <a:solidFill>
                  <a:srgbClr val="1E40AF"/>
                </a:solidFill>
                <a:latin typeface="Arial"/>
              </a:rPr>
              <a:t>Continuum, not binary</a:t>
            </a:r>
          </a:p>
        </p:txBody>
      </p:sp>
      <p:sp>
        <p:nvSpPr>
          <p:cNvPr id="4" name="TextBox 3"/>
          <p:cNvSpPr txBox="1"/>
          <p:nvPr/>
        </p:nvSpPr>
        <p:spPr>
          <a:xfrm>
            <a:off x="548640" y="4754880"/>
            <a:ext cx="11094415" cy="914400"/>
          </a:xfrm>
          <a:prstGeom prst="rect">
            <a:avLst/>
          </a:prstGeom>
          <a:noFill/>
        </p:spPr>
        <p:txBody>
          <a:bodyPr wrap="square">
            <a:spAutoFit/>
          </a:bodyPr>
          <a:lstStyle/>
          <a:p>
            <a:pPr algn="ctr"/>
            <a:r>
              <a:rPr sz="2200" b="0">
                <a:solidFill>
                  <a:srgbClr val="0F172A"/>
                </a:solidFill>
                <a:latin typeface="Arial"/>
              </a:rPr>
              <a:t>From full human authorship → full AI delegation — disclosure calibrated to degree</a:t>
            </a: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Transparency vs. Radical Deconstruction</a:t>
            </a:r>
          </a:p>
        </p:txBody>
      </p:sp>
      <p:sp>
        <p:nvSpPr>
          <p:cNvPr id="3" name="TextBox 2"/>
          <p:cNvSpPr txBox="1"/>
          <p:nvPr/>
        </p:nvSpPr>
        <p:spPr>
          <a:xfrm>
            <a:off x="548640" y="1554480"/>
            <a:ext cx="5318607" cy="4754880"/>
          </a:xfrm>
          <a:prstGeom prst="rect">
            <a:avLst/>
          </a:prstGeom>
          <a:noFill/>
        </p:spPr>
        <p:txBody>
          <a:bodyPr wrap="square" anchor="t">
            <a:spAutoFit/>
          </a:bodyPr>
          <a:lstStyle/>
          <a:p>
            <a:pPr algn="l">
              <a:spcAft>
                <a:spcPts val="660"/>
              </a:spcAft>
            </a:pPr>
            <a:r>
              <a:rPr sz="2200" b="1">
                <a:solidFill>
                  <a:srgbClr val="60A5FA"/>
                </a:solidFill>
                <a:latin typeface="Arial"/>
              </a:rPr>
              <a:t>• </a:t>
            </a:r>
            <a:r>
              <a:rPr sz="2200">
                <a:solidFill>
                  <a:srgbClr val="0F172A"/>
                </a:solidFill>
                <a:latin typeface="Arial"/>
              </a:rPr>
              <a:t>Transparency camp (Rodrigues; Israel &amp; Amer): strengthen disclosure within existing frameworks.</a:t>
            </a:r>
          </a:p>
          <a:p>
            <a:pPr algn="l">
              <a:spcAft>
                <a:spcPts val="660"/>
              </a:spcAft>
            </a:pPr>
            <a:r>
              <a:rPr sz="2200" b="1">
                <a:solidFill>
                  <a:srgbClr val="60A5FA"/>
                </a:solidFill>
                <a:latin typeface="Arial"/>
              </a:rPr>
              <a:t>• </a:t>
            </a:r>
            <a:r>
              <a:rPr sz="2200">
                <a:solidFill>
                  <a:srgbClr val="0F172A"/>
                </a:solidFill>
                <a:latin typeface="Arial"/>
              </a:rPr>
              <a:t>Deconstruction camp (Adema; Zeilinger): dismantle the individual-author model entirely.</a:t>
            </a:r>
          </a:p>
          <a:p>
            <a:pPr algn="l">
              <a:spcAft>
                <a:spcPts val="660"/>
              </a:spcAft>
            </a:pPr>
            <a:r>
              <a:rPr sz="2200" b="1">
                <a:solidFill>
                  <a:srgbClr val="60A5FA"/>
                </a:solidFill>
                <a:latin typeface="Arial"/>
              </a:rPr>
              <a:t>• </a:t>
            </a:r>
            <a:r>
              <a:rPr sz="2200">
                <a:solidFill>
                  <a:srgbClr val="0F172A"/>
                </a:solidFill>
                <a:latin typeface="Arial"/>
              </a:rPr>
              <a:t>This paper: accepts the assemblage description, rejects unassignable accountability.</a:t>
            </a:r>
          </a:p>
          <a:p>
            <a:pPr algn="l">
              <a:spcAft>
                <a:spcPts val="660"/>
              </a:spcAft>
            </a:pPr>
            <a:r>
              <a:rPr sz="2200" b="1">
                <a:solidFill>
                  <a:srgbClr val="60A5FA"/>
                </a:solidFill>
                <a:latin typeface="Arial"/>
              </a:rPr>
              <a:t>• </a:t>
            </a:r>
            <a:r>
              <a:rPr sz="2200">
                <a:solidFill>
                  <a:srgbClr val="0F172A"/>
                </a:solidFill>
                <a:latin typeface="Arial"/>
              </a:rPr>
              <a:t>Israel &amp; Amer's MetaScribe: provenance-tracking as one institutional instantiation.</a:t>
            </a:r>
          </a:p>
        </p:txBody>
      </p:sp>
      <p:sp>
        <p:nvSpPr>
          <p:cNvPr id="4" name="Rounded Rectangle 3"/>
          <p:cNvSpPr/>
          <p:nvPr/>
        </p:nvSpPr>
        <p:spPr>
          <a:xfrm>
            <a:off x="6324447"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0F172A"/>
                </a:solidFill>
                <a:latin typeface="Arial"/>
              </a:rPr>
              <a:t>Transparency + disclosure</a:t>
            </a:r>
          </a:p>
        </p:txBody>
      </p:sp>
      <p:sp>
        <p:nvSpPr>
          <p:cNvPr id="5" name="Right Arrow 4"/>
          <p:cNvSpPr/>
          <p:nvPr/>
        </p:nvSpPr>
        <p:spPr>
          <a:xfrm>
            <a:off x="7917484" y="3822191"/>
            <a:ext cx="192024" cy="219456"/>
          </a:xfrm>
          <a:prstGeom prst="rightArrow">
            <a:avLst/>
          </a:prstGeom>
          <a:solidFill>
            <a:srgbClr val="60A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127796"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0F172A"/>
                </a:solidFill>
                <a:latin typeface="Arial"/>
              </a:rPr>
              <a:t>This paper's synthesis</a:t>
            </a:r>
          </a:p>
        </p:txBody>
      </p:sp>
      <p:sp>
        <p:nvSpPr>
          <p:cNvPr id="7" name="Right Arrow 6"/>
          <p:cNvSpPr/>
          <p:nvPr/>
        </p:nvSpPr>
        <p:spPr>
          <a:xfrm>
            <a:off x="9720834" y="3822191"/>
            <a:ext cx="192024" cy="219456"/>
          </a:xfrm>
          <a:prstGeom prst="rightArrow">
            <a:avLst/>
          </a:prstGeom>
          <a:solidFill>
            <a:srgbClr val="60A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931146"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0F172A"/>
                </a:solidFill>
                <a:latin typeface="Arial"/>
              </a:rPr>
              <a:t>Processual / anonymous authorship</a:t>
            </a:r>
          </a:p>
        </p:txBody>
      </p:sp>
      <p:sp>
        <p:nvSpPr>
          <p:cNvPr id="9" name="TextBox 8"/>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Implications for Academic Integrity</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608"/>
              </a:spcAft>
            </a:pPr>
            <a:r>
              <a:rPr sz="2400" b="1">
                <a:solidFill>
                  <a:srgbClr val="60A5FA"/>
                </a:solidFill>
                <a:latin typeface="Arial"/>
              </a:rPr>
              <a:t>• </a:t>
            </a:r>
            <a:r>
              <a:rPr sz="2400">
                <a:solidFill>
                  <a:srgbClr val="0F172A"/>
                </a:solidFill>
                <a:latin typeface="Arial"/>
              </a:rPr>
              <a:t>Originality must be reconceived as relational, not intrinsic.</a:t>
            </a:r>
          </a:p>
          <a:p>
            <a:pPr algn="l">
              <a:spcAft>
                <a:spcPts val="1608"/>
              </a:spcAft>
            </a:pPr>
            <a:r>
              <a:rPr sz="2400" b="1">
                <a:solidFill>
                  <a:srgbClr val="60A5FA"/>
                </a:solidFill>
                <a:latin typeface="Arial"/>
              </a:rPr>
              <a:t>• </a:t>
            </a:r>
            <a:r>
              <a:rPr sz="2400">
                <a:solidFill>
                  <a:srgbClr val="0F172A"/>
                </a:solidFill>
                <a:latin typeface="Arial"/>
              </a:rPr>
              <a:t>Transparency of AI participation — not origin-based originality — is the operative standard.</a:t>
            </a:r>
          </a:p>
          <a:p>
            <a:pPr algn="l">
              <a:spcAft>
                <a:spcPts val="1608"/>
              </a:spcAft>
            </a:pPr>
            <a:r>
              <a:rPr sz="2400" b="1">
                <a:solidFill>
                  <a:srgbClr val="60A5FA"/>
                </a:solidFill>
                <a:latin typeface="Arial"/>
              </a:rPr>
              <a:t>• </a:t>
            </a:r>
            <a:r>
              <a:rPr sz="2400">
                <a:solidFill>
                  <a:srgbClr val="0F172A"/>
                </a:solidFill>
                <a:latin typeface="Arial"/>
              </a:rPr>
              <a:t>Policies calibrated to degree of delegation, not a bright tool-vs-ghostwriter line.</a:t>
            </a:r>
          </a:p>
          <a:p>
            <a:pPr algn="l">
              <a:spcAft>
                <a:spcPts val="1608"/>
              </a:spcAft>
            </a:pPr>
            <a:r>
              <a:rPr sz="2400" b="1">
                <a:solidFill>
                  <a:srgbClr val="60A5FA"/>
                </a:solidFill>
                <a:latin typeface="Arial"/>
              </a:rPr>
              <a:t>• </a:t>
            </a:r>
            <a:r>
              <a:rPr sz="2400">
                <a:solidFill>
                  <a:srgbClr val="0F172A"/>
                </a:solidFill>
                <a:latin typeface="Arial"/>
              </a:rPr>
              <a:t>Henrickson (2021): authorship-to-generatorship spectrum maps the graduated reality.</a:t>
            </a:r>
          </a:p>
          <a:p>
            <a:pPr algn="l">
              <a:spcAft>
                <a:spcPts val="1608"/>
              </a:spcAft>
            </a:pPr>
            <a:r>
              <a:rPr sz="2400" b="1">
                <a:solidFill>
                  <a:srgbClr val="60A5FA"/>
                </a:solidFill>
                <a:latin typeface="Arial"/>
              </a:rPr>
              <a:t>• </a:t>
            </a:r>
            <a:r>
              <a:rPr sz="2400">
                <a:solidFill>
                  <a:srgbClr val="0F172A"/>
                </a:solidFill>
                <a:latin typeface="Arial"/>
              </a:rPr>
              <a:t>Individual accountability for epistemic claims remains non-negotiable.</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Limitations and Future Directions</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Entirely theoretical: synthesis is reasoned, not empirically demonstrated.</a:t>
            </a:r>
          </a:p>
          <a:p>
            <a:pPr algn="l">
              <a:spcAft>
                <a:spcPts val="1008"/>
              </a:spcAft>
            </a:pPr>
            <a:r>
              <a:rPr sz="2400" b="1">
                <a:solidFill>
                  <a:srgbClr val="60A5FA"/>
                </a:solidFill>
                <a:latin typeface="Arial"/>
              </a:rPr>
              <a:t>• </a:t>
            </a:r>
            <a:r>
              <a:rPr sz="2400">
                <a:solidFill>
                  <a:srgbClr val="0F172A"/>
                </a:solidFill>
                <a:latin typeface="Arial"/>
              </a:rPr>
              <a:t>Literature skews Western, Anglo-American, and literary-legal — limited Global South coverage.</a:t>
            </a:r>
          </a:p>
          <a:p>
            <a:pPr algn="l">
              <a:spcAft>
                <a:spcPts val="1008"/>
              </a:spcAft>
            </a:pPr>
            <a:r>
              <a:rPr sz="2400" b="1">
                <a:solidFill>
                  <a:srgbClr val="60A5FA"/>
                </a:solidFill>
                <a:latin typeface="Arial"/>
              </a:rPr>
              <a:t>• </a:t>
            </a:r>
            <a:r>
              <a:rPr sz="2400">
                <a:solidFill>
                  <a:srgbClr val="0F172A"/>
                </a:solidFill>
                <a:latin typeface="Arial"/>
              </a:rPr>
              <a:t>Needed: longitudinal studies of academics' authorship practices as AI embeds.</a:t>
            </a:r>
          </a:p>
          <a:p>
            <a:pPr algn="l">
              <a:spcAft>
                <a:spcPts val="1008"/>
              </a:spcAft>
            </a:pPr>
            <a:r>
              <a:rPr sz="2400" b="1">
                <a:solidFill>
                  <a:srgbClr val="60A5FA"/>
                </a:solidFill>
                <a:latin typeface="Arial"/>
              </a:rPr>
              <a:t>• </a:t>
            </a:r>
            <a:r>
              <a:rPr sz="2400">
                <a:solidFill>
                  <a:srgbClr val="0F172A"/>
                </a:solidFill>
                <a:latin typeface="Arial"/>
              </a:rPr>
              <a:t>Needed: comparative work across disciplines with different attribution norms.</a:t>
            </a:r>
          </a:p>
          <a:p>
            <a:pPr algn="l">
              <a:spcAft>
                <a:spcPts val="1008"/>
              </a:spcAft>
            </a:pPr>
            <a:r>
              <a:rPr sz="2400" b="1">
                <a:solidFill>
                  <a:srgbClr val="60A5FA"/>
                </a:solidFill>
                <a:latin typeface="Arial"/>
              </a:rPr>
              <a:t>• </a:t>
            </a:r>
            <a:r>
              <a:rPr sz="2400">
                <a:solidFill>
                  <a:srgbClr val="0F172A"/>
                </a:solidFill>
                <a:latin typeface="Arial"/>
              </a:rPr>
              <a:t>Needed: qualitative research on whether disclosure requirements shift epistemic responsibility.</a:t>
            </a:r>
          </a:p>
        </p:txBody>
      </p:sp>
      <p:sp>
        <p:nvSpPr>
          <p:cNvPr id="4" name="Rectangle 3"/>
          <p:cNvSpPr/>
          <p:nvPr/>
        </p:nvSpPr>
        <p:spPr>
          <a:xfrm>
            <a:off x="228600"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Key Takeaways</a:t>
            </a:r>
          </a:p>
        </p:txBody>
      </p:sp>
      <p:sp>
        <p:nvSpPr>
          <p:cNvPr id="3" name="Rectangle 2"/>
          <p:cNvSpPr/>
          <p:nvPr/>
        </p:nvSpPr>
        <p:spPr>
          <a:xfrm>
            <a:off x="457200" y="1417320"/>
            <a:ext cx="11277295" cy="5029200"/>
          </a:xfrm>
          <a:prstGeom prst="rect">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59" y="1645920"/>
            <a:ext cx="10545775" cy="4754880"/>
          </a:xfrm>
          <a:prstGeom prst="rect">
            <a:avLst/>
          </a:prstGeom>
          <a:noFill/>
        </p:spPr>
        <p:txBody>
          <a:bodyPr wrap="square" anchor="t">
            <a:spAutoFit/>
          </a:bodyPr>
          <a:lstStyle/>
          <a:p>
            <a:pPr algn="l">
              <a:spcAft>
                <a:spcPts val="1008"/>
              </a:spcAft>
            </a:pPr>
            <a:r>
              <a:rPr sz="2400" b="1">
                <a:solidFill>
                  <a:srgbClr val="60A5FA"/>
                </a:solidFill>
                <a:latin typeface="Arial"/>
              </a:rPr>
              <a:t>• </a:t>
            </a:r>
            <a:r>
              <a:rPr sz="2400">
                <a:solidFill>
                  <a:srgbClr val="0F172A"/>
                </a:solidFill>
                <a:latin typeface="Arial"/>
              </a:rPr>
              <a:t>Generative AI intensifies pre-existing authorship instabilities — it is not a rupture.</a:t>
            </a:r>
          </a:p>
          <a:p>
            <a:pPr algn="l">
              <a:spcAft>
                <a:spcPts val="1008"/>
              </a:spcAft>
            </a:pPr>
            <a:r>
              <a:rPr sz="2400" b="1">
                <a:solidFill>
                  <a:srgbClr val="60A5FA"/>
                </a:solidFill>
                <a:latin typeface="Arial"/>
              </a:rPr>
              <a:t>• </a:t>
            </a:r>
            <a:r>
              <a:rPr sz="2400">
                <a:solidFill>
                  <a:srgbClr val="0F172A"/>
                </a:solidFill>
                <a:latin typeface="Arial"/>
              </a:rPr>
              <a:t>No single framework — legal, intentionalist, or posthumanist — is individually sufficient.</a:t>
            </a:r>
          </a:p>
          <a:p>
            <a:pPr algn="l">
              <a:spcAft>
                <a:spcPts val="1008"/>
              </a:spcAft>
            </a:pPr>
            <a:r>
              <a:rPr sz="2400" b="1">
                <a:solidFill>
                  <a:srgbClr val="60A5FA"/>
                </a:solidFill>
                <a:latin typeface="Arial"/>
              </a:rPr>
              <a:t>• </a:t>
            </a:r>
            <a:r>
              <a:rPr sz="2400">
                <a:solidFill>
                  <a:srgbClr val="0F172A"/>
                </a:solidFill>
                <a:latin typeface="Arial"/>
              </a:rPr>
              <a:t>Authorship is best understood as a transparency-regulated continuum of epistemic delegation.</a:t>
            </a:r>
          </a:p>
          <a:p>
            <a:pPr algn="l">
              <a:spcAft>
                <a:spcPts val="1008"/>
              </a:spcAft>
            </a:pPr>
            <a:r>
              <a:rPr sz="2400" b="1">
                <a:solidFill>
                  <a:srgbClr val="60A5FA"/>
                </a:solidFill>
                <a:latin typeface="Arial"/>
              </a:rPr>
              <a:t>• </a:t>
            </a:r>
            <a:r>
              <a:rPr sz="2400">
                <a:solidFill>
                  <a:srgbClr val="0F172A"/>
                </a:solidFill>
                <a:latin typeface="Arial"/>
              </a:rPr>
              <a:t>Disclosure of AI involvement, not origin-based originality, should govern academic integrity.</a:t>
            </a:r>
          </a:p>
          <a:p>
            <a:pPr algn="l">
              <a:spcAft>
                <a:spcPts val="1008"/>
              </a:spcAft>
            </a:pPr>
            <a:r>
              <a:rPr sz="2400" b="1">
                <a:solidFill>
                  <a:srgbClr val="60A5FA"/>
                </a:solidFill>
                <a:latin typeface="Arial"/>
              </a:rPr>
              <a:t>• </a:t>
            </a:r>
            <a:r>
              <a:rPr sz="2400">
                <a:solidFill>
                  <a:srgbClr val="0F172A"/>
                </a:solidFill>
                <a:latin typeface="Arial"/>
              </a:rPr>
              <a:t>Accountability for epistemic claims must remain anchored to an identifiable human agent.</a:t>
            </a:r>
          </a:p>
        </p:txBody>
      </p:sp>
      <p:sp>
        <p:nvSpPr>
          <p:cNvPr id="5" name="TextBox 4"/>
          <p:cNvSpPr txBox="1"/>
          <p:nvPr/>
        </p:nvSpPr>
        <p:spPr>
          <a:xfrm>
            <a:off x="548640" y="6492240"/>
            <a:ext cx="11094415" cy="274320"/>
          </a:xfrm>
          <a:prstGeom prst="rect">
            <a:avLst/>
          </a:prstGeom>
          <a:noFill/>
        </p:spPr>
        <p:txBody>
          <a:bodyPr wrap="square">
            <a:spAutoFit/>
          </a:bodyPr>
          <a:lstStyle/>
          <a:p>
            <a:pPr algn="r"/>
            <a:r>
              <a:rPr sz="1000" b="0">
                <a:solidFill>
                  <a:srgbClr val="60A5FA"/>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l"/>
            <a:r>
              <a:rPr sz="3600" b="1">
                <a:solidFill>
                  <a:srgbClr val="1E40AF"/>
                </a:solidFill>
                <a:latin typeface="Arial"/>
              </a:rPr>
              <a:t>References</a:t>
            </a:r>
          </a:p>
        </p:txBody>
      </p:sp>
      <p:sp>
        <p:nvSpPr>
          <p:cNvPr id="3" name="TextBox 2"/>
          <p:cNvSpPr txBox="1"/>
          <p:nvPr/>
        </p:nvSpPr>
        <p:spPr>
          <a:xfrm>
            <a:off x="548640" y="1554480"/>
            <a:ext cx="11094415" cy="4754880"/>
          </a:xfrm>
          <a:prstGeom prst="rect">
            <a:avLst/>
          </a:prstGeom>
          <a:noFill/>
        </p:spPr>
        <p:txBody>
          <a:bodyPr wrap="square">
            <a:spAutoFit/>
          </a:bodyPr>
          <a:lstStyle/>
          <a:p>
            <a:pPr algn="l">
              <a:spcAft>
                <a:spcPts val="400"/>
              </a:spcAft>
            </a:pPr>
            <a:r>
              <a:rPr sz="1400">
                <a:solidFill>
                  <a:srgbClr val="0F172A"/>
                </a:solidFill>
                <a:latin typeface="Arial"/>
              </a:rPr>
              <a:t>Leah Henrickson. (2021). Towards a new sociology of the text: the hermeneutics of algorithmic authorship. Figshare</a:t>
            </a:r>
          </a:p>
          <a:p>
            <a:pPr algn="l">
              <a:spcAft>
                <a:spcPts val="400"/>
              </a:spcAft>
            </a:pPr>
            <a:r>
              <a:rPr sz="1400">
                <a:solidFill>
                  <a:srgbClr val="0F172A"/>
                </a:solidFill>
                <a:latin typeface="Arial"/>
              </a:rPr>
              <a:t>Rodrigues, Tiegue Vieira. (2025). Distant writing and the epistemology of authorship: On creativity, delegation, and plagiarism in the age of AI. International Journal of Social Sciences and Humanities Invention</a:t>
            </a:r>
          </a:p>
          <a:p>
            <a:pPr algn="l">
              <a:spcAft>
                <a:spcPts val="400"/>
              </a:spcAft>
            </a:pPr>
            <a:r>
              <a:rPr sz="1400">
                <a:solidFill>
                  <a:srgbClr val="0F172A"/>
                </a:solidFill>
                <a:latin typeface="Arial"/>
              </a:rPr>
              <a:t>Adema, Janneke. (2021). Living Books. The MIT Press eBooks</a:t>
            </a:r>
          </a:p>
          <a:p>
            <a:pPr algn="l">
              <a:spcAft>
                <a:spcPts val="400"/>
              </a:spcAft>
            </a:pPr>
            <a:r>
              <a:rPr sz="1400">
                <a:solidFill>
                  <a:srgbClr val="0F172A"/>
                </a:solidFill>
                <a:latin typeface="Arial"/>
              </a:rPr>
              <a:t>Behzadi, Lale, Hämeen-Anttila, Jaakko, Ghersetti, Antonella, Gutas, Dimitri, Görke, Andreas. (2015). Concepts of authorship in pre-modern Arabic texts. Bamberger Orientstudien</a:t>
            </a:r>
          </a:p>
          <a:p>
            <a:pPr algn="l">
              <a:spcAft>
                <a:spcPts val="400"/>
              </a:spcAft>
            </a:pPr>
            <a:r>
              <a:rPr sz="1400">
                <a:solidFill>
                  <a:srgbClr val="0F172A"/>
                </a:solidFill>
                <a:latin typeface="Arial"/>
              </a:rPr>
              <a:t>Fathallah, Judith May. (2017). Fanfiction and the Author. Amsterdam University Press eBooks</a:t>
            </a:r>
          </a:p>
          <a:p>
            <a:pPr algn="l">
              <a:spcAft>
                <a:spcPts val="400"/>
              </a:spcAft>
            </a:pPr>
            <a:r>
              <a:rPr sz="1400">
                <a:solidFill>
                  <a:srgbClr val="0F172A"/>
                </a:solidFill>
                <a:latin typeface="Arial"/>
              </a:rPr>
              <a:t>Martin Zeilinger. (2021). Tactical entanglements: AI art, creative agency, and the limits of intellectual property. Social Science Open Access Repository (GESIS – Leibniz Institute for the Social Sciences)</a:t>
            </a:r>
          </a:p>
          <a:p>
            <a:pPr algn="l">
              <a:spcAft>
                <a:spcPts val="400"/>
              </a:spcAft>
            </a:pPr>
            <a:r>
              <a:rPr sz="1400">
                <a:solidFill>
                  <a:srgbClr val="0F172A"/>
                </a:solidFill>
                <a:latin typeface="Arial"/>
              </a:rPr>
              <a:t>Israel, Maria Joseph, Amer, Ahmed. (2022). Rethinking data infrastructure and its ethical implications in the face of automated digital content generation. AI and Ethics</a:t>
            </a:r>
          </a:p>
          <a:p>
            <a:pPr algn="l">
              <a:spcAft>
                <a:spcPts val="400"/>
              </a:spcAft>
            </a:pPr>
            <a:r>
              <a:rPr sz="1400">
                <a:solidFill>
                  <a:srgbClr val="0F172A"/>
                </a:solidFill>
                <a:latin typeface="Arial"/>
              </a:rPr>
              <a:t>Birkstedt, Teemu, Minkkinen, Matti, Tandon, Anushree, Mäntymäki, Matti. (2023). AI governance: themes, knowledge gaps and future agendas. Internet Research</a:t>
            </a:r>
          </a:p>
          <a:p>
            <a:pPr algn="l">
              <a:spcAft>
                <a:spcPts val="400"/>
              </a:spcAft>
            </a:pPr>
            <a:r>
              <a:rPr sz="1400">
                <a:solidFill>
                  <a:srgbClr val="0F172A"/>
                </a:solidFill>
                <a:latin typeface="Arial"/>
              </a:rPr>
              <a:t>Fenwick, Mark, Jurcys, Paulius. (2023). Originality and the future of copyright in an age of generative AI. Computer Law &amp; Security Review</a:t>
            </a:r>
          </a:p>
          <a:p>
            <a:pPr algn="l">
              <a:spcAft>
                <a:spcPts val="400"/>
              </a:spcAft>
            </a:pPr>
            <a:r>
              <a:rPr sz="1400">
                <a:solidFill>
                  <a:srgbClr val="0F172A"/>
                </a:solidFill>
                <a:latin typeface="Arial"/>
              </a:rPr>
              <a:t>Bajohr, Hannes. (2024). Writing at a Distance: Notes on Authorship and Artificial Intelligence. German Studies Review</a:t>
            </a:r>
          </a:p>
          <a:p>
            <a:pPr algn="l">
              <a:spcAft>
                <a:spcPts val="400"/>
              </a:spcAft>
            </a:pPr>
            <a:r>
              <a:rPr sz="1400">
                <a:solidFill>
                  <a:srgbClr val="0F172A"/>
                </a:solidFill>
                <a:latin typeface="Arial"/>
              </a:rPr>
              <a:t>Knöchelmann, Marcel. (2023). Authorship and Publishing in the Humanities. Cambridge University Press eBooks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