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chart>
    <c:autoTitleDeleted val="1"/>
    <c:plotArea>
      <c:pieChart>
        <c:varyColors val="1"/>
        <c:ser>
          <c:idx val="0"/>
          <c:order val="0"/>
          <c:tx>
            <c:strRef>
              <c:f>Sheet1!$B$1</c:f>
              <c:strCache>
                <c:ptCount val="1"/>
                <c:pt idx="0">
                  <c:v>מדגם לפי אשכול דיסציפלינרי (N = 200)</c:v>
                </c:pt>
              </c:strCache>
            </c:strRef>
          </c:tx>
          <c:cat>
            <c:strRef>
              <c:f>Sheet1!$A$2:$A$5</c:f>
              <c:strCache>
                <c:ptCount val="4"/>
                <c:pt idx="0">
                  <c:v>Social sciences &amp; humanities</c:v>
                </c:pt>
                <c:pt idx="1">
                  <c:v>Natural sciences &amp; engineering</c:v>
                </c:pt>
                <c:pt idx="2">
                  <c:v>Education &amp; teaching</c:v>
                </c:pt>
                <c:pt idx="3">
                  <c:v>Other fields</c:v>
                </c:pt>
              </c:strCache>
            </c:strRef>
          </c:cat>
          <c:val>
            <c:numRef>
              <c:f>Sheet1!$B$2:$B$5</c:f>
              <c:numCache>
                <c:formatCode>General</c:formatCode>
                <c:ptCount val="4"/>
                <c:pt idx="0">
                  <c:v>68.0</c:v>
                </c:pt>
                <c:pt idx="1">
                  <c:v>54.0</c:v>
                </c:pt>
                <c:pt idx="2">
                  <c:v>46.0</c:v>
                </c:pt>
                <c:pt idx="3">
                  <c:v>32.0</c:v>
                </c:pt>
              </c:numCache>
            </c:numRef>
          </c:val>
        </c:ser>
      </c:pieChart>
    </c:plotArea>
    <c:legend>
      <c:legendPos val="b"/>
      <c:overlay val="0"/>
    </c:legend>
    <c:dispBlanksAs val="gap"/>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bar"/>
        <c:grouping val="clustered"/>
        <c:ser>
          <c:idx val="0"/>
          <c:order val="0"/>
          <c:tx>
            <c:strRef>
              <c:f>Sheet1!$B$1</c:f>
              <c:strCache>
                <c:ptCount val="1"/>
                <c:pt idx="0">
                  <c:v>ממוצע המוטיבציה הפנימית לפי תחום תדירות השימוש בכלי בינה מלאכותית</c:v>
                </c:pt>
              </c:strCache>
            </c:strRef>
          </c:tx>
          <c:cat>
            <c:strRef>
              <c:f>Sheet1!$A$2:$A$6</c:f>
              <c:strCache>
                <c:ptCount val="5"/>
                <c:pt idx="0">
                  <c:v>1.0–1.8</c:v>
                </c:pt>
                <c:pt idx="1">
                  <c:v>1.8–2.6</c:v>
                </c:pt>
                <c:pt idx="2">
                  <c:v>2.6–3.4</c:v>
                </c:pt>
                <c:pt idx="3">
                  <c:v>3.4–4.2</c:v>
                </c:pt>
                <c:pt idx="4">
                  <c:v>4.2–5.0</c:v>
                </c:pt>
              </c:strCache>
            </c:strRef>
          </c:cat>
          <c:val>
            <c:numRef>
              <c:f>Sheet1!$B$2:$B$6</c:f>
              <c:numCache>
                <c:formatCode>General</c:formatCode>
                <c:ptCount val="5"/>
                <c:pt idx="0">
                  <c:v>2.81</c:v>
                </c:pt>
                <c:pt idx="1">
                  <c:v>3.12</c:v>
                </c:pt>
                <c:pt idx="2">
                  <c:v>3.48</c:v>
                </c:pt>
                <c:pt idx="3">
                  <c:v>3.79</c:v>
                </c:pt>
                <c:pt idx="4">
                  <c:v>4.05</c:v>
                </c:pt>
              </c:numCache>
            </c:numRef>
          </c:val>
        </c:ser>
        <c:axId val="-2068027336"/>
        <c:axId val="-2113994440"/>
      </c:barChart>
      <c:catAx>
        <c:axId val="-2068027336"/>
        <c:scaling>
          <c:orientation val="minMax"/>
        </c:scaling>
        <c:delete val="0"/>
        <c:axPos val="l"/>
        <c:majorTickMark val="out"/>
        <c:minorTickMark val="none"/>
        <c:tickLblPos val="nextTo"/>
        <c:crossAx val="-2113994440"/>
        <c:crosses val="autoZero"/>
        <c:auto val="1"/>
        <c:lblAlgn val="ctr"/>
        <c:lblOffset val="100"/>
        <c:noMultiLvlLbl val="0"/>
      </c:catAx>
      <c:valAx>
        <c:axId val="-2113994440"/>
        <c:scaling/>
        <c:delete val="0"/>
        <c:axPos val="b"/>
        <c:majorGridlines/>
        <c:majorTickMark val="out"/>
        <c:minorTickMark val="none"/>
        <c:tickLblPos val="nextTo"/>
        <c:crossAx val="-2068027336"/>
        <c:crosses val="autoZero"/>
      </c:valAx>
    </c:plotArea>
    <c:dispBlanksAs val="gap"/>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קבלו את פני הקהל והציגו את המחקר. מסגרו את ההרצאה כסקירה בת 10 דקות של חקירה כמותית הבוחנת אם תדירות השימוש של סטודנטים בכלי בינה מלאכותית לצורכי למידה מנבאת את המוטיבציה הפנימית שלהם, ואם קשר זה משתנה בהתאם לשנת הלימודים.</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פרשו את הדפוס מבעד לעדשת הפיגום של תאוריית ההכוונה העצמית: כלי בינה מלאכותית מנמיכים את הסף לחוויית מסוגלות, שהיא הצורך הפסיכולוגי שאינו מסופק באופן החריף ביותר בקרב סטודנטים בשנה א׳. הדגישו את ההסתייגות הנובעת מתכנון חתך רוחב — ייתכן שגם סטודנטים בעלי מוטיבציה גבוהה יותר נוטים יותר לאמץ כלי בינה מלאכותית, ולכן החץ עשוי לפעול בשני הכיוונים.</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היו ישירים ביחס למגבלות: התכנון אינו יכול לשלול סיבתיות הפוכה, המדגם נבחר עצמית, ומדדי דיווח עצמי נושאים סיכון לרצייה חברתית. מסגרו את המגבלות באופן בונה באמצעות מיפוי כל אחת מהן לתכנון קונקרטי של הצעד הבא — מעקב אורך, מודלי תיווך ושחזור בין־מוסדי.</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סיימו בחזרה על שלוש המסקנות המהותיות: קיים קשר חיובי בעל משמעות, הוא מרוכז בקרב סטודנטים בשנה א׳, והוא פועל בערוצים מוטיבציוניים פנימיים ולא חיצוניים. השאירו את הקהל עם ההשלכה המעשית: שילוב ממוקד של בינה מלאכותית בנקודת הכניסה להשכלה הגבוהה הוא המקום שבו התשואה המוטיבציונית היא הגבוהה ביותר.</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בססו את הבעיה: הספרות על בינה מלאכותית בחינוך התמקדה בתפיסות, בביצוע משימות ובאימוץ — ולא בשאלה אם שימוש סדיר בבינה מלאכותית מעצב את האוריינטציות המוטיבציוניות המקיימות למידה. פער זה הוא נקודת הכניסה של המאמר.</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הציגו בבירור את שתי ההשערות. H1 היא ניבוי דו־משתני כיווני; H2 מוסיפה שכבת מיתון. העיגון בתאוריית ההכוונה העצמית חשוב: אוטונומיה, מסוגלות ושייכות הן הצרכים שסיפוקם מקיים מוטיבציה פנימית, ופיגום באמצעות בינה מלאכותית עשוי לתמוך בשלושתם — במיוחד בקרב סטודנטים מתחילים.</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סכמו את התכנון במשפט אחד: סקר חתך רוחב, 200 סטודנטים, שני סולמות מורכבים מתוקפים, ומודל מיתון Hayes PROCESS. ציינו שהיקף המדגם נקבע באמצעות ניתוח עוצמה כדי לזהות אפקט אינטראקציה בינוני — חוזקה מתודולוגית שראוי להדגיש.</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כוונו בקצרה את הקהל לזהות המשתתפים. הפיזור הדיסציפלינרי על פני ארבעה אשכולות מצמצם את הסיכון שהממצאים משקפים אפקט של תחום יחיד. ממוצע הציונים הגבוה במידה מתונה ראוי לציון כשיקול אפשרי של תקרת ציונים במדדי המוטיבציה.</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זהו הממצא המרכזי עבור H1. מתאם Pearson של .34 מצוי בבירור בטווח הבינוני לפי אמות המידה של Cohen. רווח הסמך אינו כולל אפס, והאפקט נשמר בכלל המדגם לאחר שבדיקות נורמליות אישרו כי הנחות הפרמטריות התקיימו.</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הובילו את הקהל דרך תרשים העמודות. כל עמודה מייצגת את ממוצע המוטיבציה הפנימית של סטודנטים בתוך תחום תדירות השימוש בבינה מלאכותית, כפי שדווח בנתוני תרשים 1 במאמר. העלייה המונוטונית בין התחומים מחזקת חזותית את ממצא מתאם Pearson ומראה שהקשר אינו מונע על ידי ערכים חריגים באחד הקצוות.</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איבר האינטראקציה מובהק סטטיסטית ומסביר 4.3% נוספים מן השונות במוטיבציה הפנימית מעבר לאפקטים המרכזיים. המודל הכולל מסביר כמעט 19% מן השונות — ממצא בעל משמעות עבור תוצא מוטיבציוני הנמדד בדיווח עצמי בתכנון חתך רוחב.</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השיפועים הפשוטים מספרים את סיפור הליבה של H2. בקרב סטודנטים בשנה א׳, כל עלייה של יחידה אחת בתדירות השימוש בבינה מלאכותית קשורה לעלייה של 0.41 נקודות במוטיבציה הפנימית — רווח בעל משמעות מעשית. בקרב סטודנטים מתקדמים השיפוע קטן משליש מגודל זה ואינו מגיע למובהקות המקובלת.</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91695" cy="6858000"/>
          </a:xfrm>
          <a:prstGeom prst="rect">
            <a:avLst/>
          </a:prstGeom>
          <a:solidFill>
            <a:srgbClr val="1E3A8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286000"/>
            <a:ext cx="11094415" cy="1828800"/>
          </a:xfrm>
          <a:prstGeom prst="rect">
            <a:avLst/>
          </a:prstGeom>
          <a:noFill/>
        </p:spPr>
        <p:txBody>
          <a:bodyPr wrap="square">
            <a:spAutoFit/>
          </a:bodyPr>
          <a:lstStyle/>
          <a:p>
            <a:pPr algn="ctr" rtl="1"/>
            <a:r>
              <a:rPr sz="4400" b="1">
                <a:solidFill>
                  <a:srgbClr val="FFFFFF"/>
                </a:solidFill>
                <a:latin typeface="Arial"/>
              </a:rPr>
              <a:t>שימוש בכלי בינה מלאכותית ומוטיבציה ללמידה בקרב סטודנטים לתואר ראשון: מחקר סקר כמותי</a:t>
            </a:r>
          </a:p>
        </p:txBody>
      </p:sp>
      <p:sp>
        <p:nvSpPr>
          <p:cNvPr id="4" name="Rectangle 3"/>
          <p:cNvSpPr/>
          <p:nvPr/>
        </p:nvSpPr>
        <p:spPr>
          <a:xfrm>
            <a:off x="5181447" y="4480560"/>
            <a:ext cx="1828800" cy="109728"/>
          </a:xfrm>
          <a:prstGeom prst="rect">
            <a:avLst/>
          </a:prstGeom>
          <a:solidFill>
            <a:srgbClr val="60A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4754880"/>
            <a:ext cx="11094415" cy="914400"/>
          </a:xfrm>
          <a:prstGeom prst="rect">
            <a:avLst/>
          </a:prstGeom>
          <a:noFill/>
        </p:spPr>
        <p:txBody>
          <a:bodyPr wrap="square">
            <a:spAutoFit/>
          </a:bodyPr>
          <a:lstStyle/>
          <a:p>
            <a:pPr algn="ctr" rtl="1"/>
            <a:r>
              <a:rPr sz="2800" b="0">
                <a:solidFill>
                  <a:srgbClr val="DBEAFE"/>
                </a:solidFill>
                <a:latin typeface="Arial"/>
              </a:rPr>
              <a:t>אוניברסיטת בן-גוריון · איתי ברק</a:t>
            </a:r>
          </a:p>
        </p:txBody>
      </p:sp>
      <p:sp>
        <p:nvSpPr>
          <p:cNvPr id="6" name="TextBox 5"/>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פרשנות: פיגום במקום שבו הוא חשוב ביותר</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r" rtl="1">
              <a:spcAft>
                <a:spcPts val="2808"/>
              </a:spcAft>
            </a:pPr>
            <a:r>
              <a:rPr sz="2400" b="1">
                <a:solidFill>
                  <a:srgbClr val="60A5FA"/>
                </a:solidFill>
                <a:latin typeface="Arial"/>
              </a:rPr>
              <a:t> •</a:t>
            </a:r>
            <a:r>
              <a:rPr sz="2400">
                <a:solidFill>
                  <a:srgbClr val="0F172A"/>
                </a:solidFill>
                <a:latin typeface="Arial"/>
              </a:rPr>
              <a:t>כלי בינה מלאכותית מפחיתים חיכוך רגשי בנקודת המעבר הקשה ביותר.</a:t>
            </a:r>
          </a:p>
          <a:p>
            <a:pPr algn="r" rtl="1">
              <a:spcAft>
                <a:spcPts val="2808"/>
              </a:spcAft>
            </a:pPr>
            <a:r>
              <a:rPr sz="2400" b="1">
                <a:solidFill>
                  <a:srgbClr val="60A5FA"/>
                </a:solidFill>
                <a:latin typeface="Arial"/>
              </a:rPr>
              <a:t> •</a:t>
            </a:r>
            <a:r>
              <a:rPr sz="2400">
                <a:solidFill>
                  <a:srgbClr val="0F172A"/>
                </a:solidFill>
                <a:latin typeface="Arial"/>
              </a:rPr>
              <a:t>תמיכה במסוגלות (תאוריית ההכוונה העצמית) היא בעלת הערך הרב ביותר לפני שהרגלים מתגבשים.</a:t>
            </a:r>
          </a:p>
          <a:p>
            <a:pPr algn="r" rtl="1">
              <a:spcAft>
                <a:spcPts val="2808"/>
              </a:spcAft>
            </a:pPr>
            <a:r>
              <a:rPr sz="2400" b="1">
                <a:solidFill>
                  <a:srgbClr val="60A5FA"/>
                </a:solidFill>
                <a:latin typeface="Arial"/>
              </a:rPr>
              <a:t> •</a:t>
            </a:r>
            <a:r>
              <a:rPr sz="2400">
                <a:solidFill>
                  <a:srgbClr val="0F172A"/>
                </a:solidFill>
                <a:latin typeface="Arial"/>
              </a:rPr>
              <a:t>סטודנטים מתקדמים הפנימו אסטרטגיות — הפיגום מוסיף פחות.</a:t>
            </a:r>
          </a:p>
          <a:p>
            <a:pPr algn="r" rtl="1">
              <a:spcAft>
                <a:spcPts val="2808"/>
              </a:spcAft>
            </a:pPr>
            <a:r>
              <a:rPr sz="2400" b="1">
                <a:solidFill>
                  <a:srgbClr val="60A5FA"/>
                </a:solidFill>
                <a:latin typeface="Arial"/>
              </a:rPr>
              <a:t> •</a:t>
            </a:r>
            <a:r>
              <a:rPr sz="2400">
                <a:solidFill>
                  <a:srgbClr val="0F172A"/>
                </a:solidFill>
                <a:latin typeface="Arial"/>
              </a:rPr>
              <a:t>תתי־הסולמות הפנימיים, ולא החיצוניים, הניעו את האפקט — נקודה תאורטית מרכזית.</a:t>
            </a:r>
          </a:p>
          <a:p>
            <a:pPr algn="r" rtl="1">
              <a:spcAft>
                <a:spcPts val="2808"/>
              </a:spcAft>
            </a:pPr>
            <a:r>
              <a:rPr sz="2400" b="1">
                <a:solidFill>
                  <a:srgbClr val="60A5FA"/>
                </a:solidFill>
                <a:latin typeface="Arial"/>
              </a:rPr>
              <a:t> •</a:t>
            </a:r>
            <a:r>
              <a:rPr sz="2400">
                <a:solidFill>
                  <a:srgbClr val="0F172A"/>
                </a:solidFill>
                <a:latin typeface="Arial"/>
              </a:rPr>
              <a:t>לא ניתן לבסס כיוון סיבתי מנתוני חתך רוחב.</a:t>
            </a:r>
          </a:p>
        </p:txBody>
      </p:sp>
      <p:sp>
        <p:nvSpPr>
          <p:cNvPr id="4" name="TextBox 3"/>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מגבלות וכיוונים עתידיים</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r" rtl="1">
              <a:spcAft>
                <a:spcPts val="3408"/>
              </a:spcAft>
            </a:pPr>
            <a:r>
              <a:rPr sz="2400" b="1">
                <a:solidFill>
                  <a:srgbClr val="60A5FA"/>
                </a:solidFill>
                <a:latin typeface="Arial"/>
              </a:rPr>
              <a:t> •</a:t>
            </a:r>
            <a:r>
              <a:rPr sz="2400">
                <a:solidFill>
                  <a:srgbClr val="0F172A"/>
                </a:solidFill>
                <a:latin typeface="Arial"/>
              </a:rPr>
              <a:t>תכנון חתך רוחב: קשר, לא סיבתיות.</a:t>
            </a:r>
          </a:p>
          <a:p>
            <a:pPr algn="r" rtl="1">
              <a:spcAft>
                <a:spcPts val="3408"/>
              </a:spcAft>
            </a:pPr>
            <a:r>
              <a:rPr sz="2400" b="1">
                <a:solidFill>
                  <a:srgbClr val="60A5FA"/>
                </a:solidFill>
                <a:latin typeface="Arial"/>
              </a:rPr>
              <a:t> •</a:t>
            </a:r>
            <a:r>
              <a:rPr sz="2400">
                <a:solidFill>
                  <a:srgbClr val="0F172A"/>
                </a:solidFill>
                <a:latin typeface="Arial"/>
              </a:rPr>
              <a:t>מדגם נוחות עשוי לייצג ביתר סטודנטים המעורבים בטכנולוגיה.</a:t>
            </a:r>
          </a:p>
          <a:p>
            <a:pPr algn="r" rtl="1">
              <a:spcAft>
                <a:spcPts val="3408"/>
              </a:spcAft>
            </a:pPr>
            <a:r>
              <a:rPr sz="2400" b="1">
                <a:solidFill>
                  <a:srgbClr val="60A5FA"/>
                </a:solidFill>
                <a:latin typeface="Arial"/>
              </a:rPr>
              <a:t> •</a:t>
            </a:r>
            <a:r>
              <a:rPr sz="2400">
                <a:solidFill>
                  <a:srgbClr val="0F172A"/>
                </a:solidFill>
                <a:latin typeface="Arial"/>
              </a:rPr>
              <a:t>שימוש בבינה מלאכותית בדיווח עצמי — אין יומני שימוש אובייקטיביים זמינים.</a:t>
            </a:r>
          </a:p>
          <a:p>
            <a:pPr algn="r" rtl="1">
              <a:spcAft>
                <a:spcPts val="3408"/>
              </a:spcAft>
            </a:pPr>
            <a:r>
              <a:rPr sz="2400" b="1">
                <a:solidFill>
                  <a:srgbClr val="60A5FA"/>
                </a:solidFill>
                <a:latin typeface="Arial"/>
              </a:rPr>
              <a:t> •</a:t>
            </a:r>
            <a:r>
              <a:rPr sz="2400">
                <a:solidFill>
                  <a:srgbClr val="0F172A"/>
                </a:solidFill>
                <a:latin typeface="Arial"/>
              </a:rPr>
              <a:t>עבודה עתידית: תכנון אורך, תיווך באמצעות מסוגלות עצמית.</a:t>
            </a:r>
          </a:p>
          <a:p>
            <a:pPr algn="r" rtl="1">
              <a:spcAft>
                <a:spcPts val="3408"/>
              </a:spcAft>
            </a:pPr>
            <a:r>
              <a:rPr sz="2400" b="1">
                <a:solidFill>
                  <a:srgbClr val="60A5FA"/>
                </a:solidFill>
                <a:latin typeface="Arial"/>
              </a:rPr>
              <a:t> •</a:t>
            </a:r>
            <a:r>
              <a:rPr sz="2400">
                <a:solidFill>
                  <a:srgbClr val="0F172A"/>
                </a:solidFill>
                <a:latin typeface="Arial"/>
              </a:rPr>
              <a:t>יש לשחזר את המחקר על פני דיסציפלינות והקשרים מוסדיים.</a:t>
            </a:r>
          </a:p>
        </p:txBody>
      </p:sp>
      <p:sp>
        <p:nvSpPr>
          <p:cNvPr id="4" name="TextBox 3"/>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תובנות מרכזיות</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r" rtl="1">
              <a:spcAft>
                <a:spcPts val="1608"/>
              </a:spcAft>
            </a:pPr>
            <a:r>
              <a:rPr sz="2400" b="1">
                <a:solidFill>
                  <a:srgbClr val="60A5FA"/>
                </a:solidFill>
                <a:latin typeface="Arial"/>
              </a:rPr>
              <a:t> •</a:t>
            </a:r>
            <a:r>
              <a:rPr sz="2400">
                <a:solidFill>
                  <a:srgbClr val="0F172A"/>
                </a:solidFill>
                <a:latin typeface="Arial"/>
              </a:rPr>
              <a:t>תדירות השימוש בכלי בינה מלאכותית מנבאת באופן חיובי מוטיבציה פנימית (r = .34).</a:t>
            </a:r>
          </a:p>
          <a:p>
            <a:pPr algn="r" rtl="1">
              <a:spcAft>
                <a:spcPts val="1608"/>
              </a:spcAft>
            </a:pPr>
            <a:r>
              <a:rPr sz="2400" b="1">
                <a:solidFill>
                  <a:srgbClr val="60A5FA"/>
                </a:solidFill>
                <a:latin typeface="Arial"/>
              </a:rPr>
              <a:t> •</a:t>
            </a:r>
            <a:r>
              <a:rPr sz="2400">
                <a:solidFill>
                  <a:srgbClr val="0F172A"/>
                </a:solidFill>
                <a:latin typeface="Arial"/>
              </a:rPr>
              <a:t>שנת הלימודים ממתנת את האפקט — סטודנטים בשנה א׳ מפיקים את התועלת הרבה ביותר.</a:t>
            </a:r>
          </a:p>
          <a:p>
            <a:pPr algn="r" rtl="1">
              <a:spcAft>
                <a:spcPts val="1608"/>
              </a:spcAft>
            </a:pPr>
            <a:r>
              <a:rPr sz="2400" b="1">
                <a:solidFill>
                  <a:srgbClr val="60A5FA"/>
                </a:solidFill>
                <a:latin typeface="Arial"/>
              </a:rPr>
              <a:t> •</a:t>
            </a:r>
            <a:r>
              <a:rPr sz="2400">
                <a:solidFill>
                  <a:srgbClr val="0F172A"/>
                </a:solidFill>
                <a:latin typeface="Arial"/>
              </a:rPr>
              <a:t>הרווחים המוטיבציוניים הם פנימיים, ולא רק חיצוניים או מונעי ציונים.</a:t>
            </a:r>
          </a:p>
          <a:p>
            <a:pPr algn="r" rtl="1">
              <a:spcAft>
                <a:spcPts val="1608"/>
              </a:spcAft>
            </a:pPr>
            <a:r>
              <a:rPr sz="2400" b="1">
                <a:solidFill>
                  <a:srgbClr val="60A5FA"/>
                </a:solidFill>
                <a:latin typeface="Arial"/>
              </a:rPr>
              <a:t> •</a:t>
            </a:r>
            <a:r>
              <a:rPr sz="2400">
                <a:solidFill>
                  <a:srgbClr val="0F172A"/>
                </a:solidFill>
                <a:latin typeface="Arial"/>
              </a:rPr>
              <a:t>שלבו כלי בינה מלאכותית באופן מכוון בתוכניות הלימודים של שנה א׳ להשגת ההשפעה הגדולה ביותר.</a:t>
            </a:r>
          </a:p>
          <a:p>
            <a:pPr algn="r" rtl="1">
              <a:spcAft>
                <a:spcPts val="1608"/>
              </a:spcAft>
            </a:pPr>
            <a:r>
              <a:rPr sz="2400" b="1">
                <a:solidFill>
                  <a:srgbClr val="60A5FA"/>
                </a:solidFill>
                <a:latin typeface="Arial"/>
              </a:rPr>
              <a:t> •</a:t>
            </a:r>
            <a:r>
              <a:rPr sz="2400">
                <a:solidFill>
                  <a:srgbClr val="0F172A"/>
                </a:solidFill>
                <a:latin typeface="Arial"/>
              </a:rPr>
              <a:t>תכנוני אורך ותיווך הם הצעדים הבאים החיוניים.</a:t>
            </a:r>
          </a:p>
        </p:txBody>
      </p:sp>
      <p:sp>
        <p:nvSpPr>
          <p:cNvPr id="4" name="TextBox 3"/>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References</a:t>
            </a:r>
          </a:p>
        </p:txBody>
      </p:sp>
      <p:sp>
        <p:nvSpPr>
          <p:cNvPr id="3" name="TextBox 2"/>
          <p:cNvSpPr txBox="1"/>
          <p:nvPr/>
        </p:nvSpPr>
        <p:spPr>
          <a:xfrm>
            <a:off x="548640" y="1554480"/>
            <a:ext cx="11094415" cy="4754880"/>
          </a:xfrm>
          <a:prstGeom prst="rect">
            <a:avLst/>
          </a:prstGeom>
          <a:noFill/>
        </p:spPr>
        <p:txBody>
          <a:bodyPr wrap="square">
            <a:spAutoFit/>
          </a:bodyPr>
          <a:lstStyle/>
          <a:p>
            <a:pPr algn="r" rtl="1">
              <a:spcAft>
                <a:spcPts val="400"/>
              </a:spcAft>
            </a:pPr>
            <a:r>
              <a:rPr sz="1400">
                <a:solidFill>
                  <a:srgbClr val="0F172A"/>
                </a:solidFill>
                <a:latin typeface="Arial"/>
              </a:rPr>
              <a:t>Alsswey, Ahmed. (2025). Examining students' perspectives on the use of artificial intelligence tools in higher education: A case study on AI tools of graphic design. Acta Psychologica</a:t>
            </a:r>
          </a:p>
          <a:p>
            <a:pPr algn="r" rtl="1">
              <a:spcAft>
                <a:spcPts val="400"/>
              </a:spcAft>
            </a:pPr>
            <a:r>
              <a:rPr sz="1400">
                <a:solidFill>
                  <a:srgbClr val="0F172A"/>
                </a:solidFill>
                <a:latin typeface="Arial"/>
              </a:rPr>
              <a:t>Use of AI/Machine Learning Tools to Predict Outcome. (2023). OrthoMedia</a:t>
            </a:r>
          </a:p>
          <a:p>
            <a:pPr algn="r" rtl="1">
              <a:spcAft>
                <a:spcPts val="400"/>
              </a:spcAft>
            </a:pPr>
            <a:r>
              <a:rPr sz="1400">
                <a:solidFill>
                  <a:srgbClr val="0F172A"/>
                </a:solidFill>
                <a:latin typeface="Arial"/>
              </a:rPr>
              <a:t>Jean Kaddour, Joshua Harris, Maximilian Mozes, Herbie Bradley, Roberta Răileanu, Robert McHardy. (2023). Challenges and Applications of Large Language Models. arXiv (Cornell University)</a:t>
            </a:r>
          </a:p>
          <a:p>
            <a:pPr algn="r" rtl="1">
              <a:spcAft>
                <a:spcPts val="400"/>
              </a:spcAft>
            </a:pPr>
            <a:r>
              <a:rPr sz="1400">
                <a:solidFill>
                  <a:srgbClr val="0F172A"/>
                </a:solidFill>
                <a:latin typeface="Arial"/>
              </a:rPr>
              <a:t>Mathur, Anjali. (2025). Enhancing Learning Outcomes for the Dyslexic Students Using AI-Powered Assistants. Adopting Artificial Intelligence Tools in Higher Education</a:t>
            </a:r>
          </a:p>
          <a:p>
            <a:pPr algn="r" rtl="1">
              <a:spcAft>
                <a:spcPts val="400"/>
              </a:spcAft>
            </a:pPr>
            <a:r>
              <a:rPr sz="1400">
                <a:solidFill>
                  <a:srgbClr val="0F172A"/>
                </a:solidFill>
                <a:latin typeface="Arial"/>
              </a:rPr>
              <a:t>Shashi, Pauline. (2026). Undergraduate Students’ Acceptance and Use of Artificial Intelligence Tools in Learning Mathematics in Higher Learning Institutions. Evidence from Tanzania Institute of Accountancy. Journal of Policy and Development Studies</a:t>
            </a:r>
          </a:p>
          <a:p>
            <a:pPr algn="r" rtl="1">
              <a:spcAft>
                <a:spcPts val="400"/>
              </a:spcAft>
            </a:pPr>
            <a:r>
              <a:rPr sz="1400">
                <a:solidFill>
                  <a:srgbClr val="0F172A"/>
                </a:solidFill>
                <a:latin typeface="Arial"/>
              </a:rPr>
              <a:t>Souifi, Lotfi, Khabou, Nesrine, Rodriguez, Ismael, Kacem, Ahmed. (2024). Towards the Use of AI-Based Tools for Systematic Literature Review. Proceedings of the 16th International Conference on Agents and Artificial Intelligence</a:t>
            </a:r>
          </a:p>
          <a:p>
            <a:pPr algn="r" rtl="1">
              <a:spcAft>
                <a:spcPts val="400"/>
              </a:spcAft>
            </a:pPr>
            <a:r>
              <a:rPr sz="1400">
                <a:solidFill>
                  <a:srgbClr val="0F172A"/>
                </a:solidFill>
                <a:latin typeface="Arial"/>
              </a:rPr>
              <a:t>Kheder, Khalefa. (2025). Using Artificial Intelligence in Learning Vocabulary by EFL Undergraduate Syrian Students. Advances in Computational Intelligence and Robotics</a:t>
            </a:r>
          </a:p>
          <a:p>
            <a:pPr algn="r" rtl="1">
              <a:spcAft>
                <a:spcPts val="400"/>
              </a:spcAft>
            </a:pPr>
            <a:r>
              <a:rPr sz="1400">
                <a:solidFill>
                  <a:srgbClr val="0F172A"/>
                </a:solidFill>
                <a:latin typeface="Arial"/>
              </a:rPr>
              <a:t>Molla, Nur Laila. (2025). AN EXPLORATION OF UNDERGRADUATE STUDENTS’ PERCEPTIONS OF AI-ASSISTED ENGLISH LEARNING TOOLS. English Review: Journal of English Education</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References (cont.)</a:t>
            </a:r>
          </a:p>
        </p:txBody>
      </p:sp>
      <p:sp>
        <p:nvSpPr>
          <p:cNvPr id="3" name="TextBox 2"/>
          <p:cNvSpPr txBox="1"/>
          <p:nvPr/>
        </p:nvSpPr>
        <p:spPr>
          <a:xfrm>
            <a:off x="548640" y="1554480"/>
            <a:ext cx="11094415" cy="4754880"/>
          </a:xfrm>
          <a:prstGeom prst="rect">
            <a:avLst/>
          </a:prstGeom>
          <a:noFill/>
        </p:spPr>
        <p:txBody>
          <a:bodyPr wrap="square">
            <a:spAutoFit/>
          </a:bodyPr>
          <a:lstStyle/>
          <a:p>
            <a:pPr algn="r" rtl="1">
              <a:spcAft>
                <a:spcPts val="400"/>
              </a:spcAft>
            </a:pPr>
            <a:r>
              <a:rPr sz="1400">
                <a:solidFill>
                  <a:srgbClr val="0F172A"/>
                </a:solidFill>
                <a:latin typeface="Arial"/>
              </a:rPr>
              <a:t>Narang, Unnati, Liu, Ruichun. (2023). Effect of AI on Engagement in Online Learning Platforms. AEA Randomized Controlled Trials</a:t>
            </a:r>
          </a:p>
          <a:p>
            <a:pPr algn="r" rtl="1">
              <a:spcAft>
                <a:spcPts val="400"/>
              </a:spcAft>
            </a:pPr>
            <a:r>
              <a:rPr sz="1400">
                <a:solidFill>
                  <a:srgbClr val="0F172A"/>
                </a:solidFill>
                <a:latin typeface="Arial"/>
              </a:rPr>
              <a:t>Narang, Unnati, Liu, Ruichun. (2023). Effect of AI on Engagement in Online Learning Platforms. AEA Randomized Controlled Trials</a:t>
            </a:r>
          </a:p>
          <a:p>
            <a:pPr algn="r" rtl="1">
              <a:spcAft>
                <a:spcPts val="400"/>
              </a:spcAft>
            </a:pPr>
            <a:r>
              <a:rPr sz="1400">
                <a:solidFill>
                  <a:srgbClr val="0F172A"/>
                </a:solidFill>
                <a:latin typeface="Arial"/>
              </a:rPr>
              <a:t>Narang, Unnati. (2023). Effect of AI on Engagement in Online Learning Platforms. AEA Randomized Controlled Trials</a:t>
            </a:r>
          </a:p>
          <a:p>
            <a:pPr algn="r" rtl="1">
              <a:spcAft>
                <a:spcPts val="400"/>
              </a:spcAft>
            </a:pPr>
            <a:r>
              <a:rPr sz="1400">
                <a:solidFill>
                  <a:srgbClr val="0F172A"/>
                </a:solidFill>
                <a:latin typeface="Arial"/>
              </a:rPr>
              <a:t>Narang, Unnati. (2023). Effect of AI on Engagement in Online Learning Platforms. AEA Randomized Controlled Trials</a:t>
            </a:r>
          </a:p>
          <a:p>
            <a:pPr algn="r" rtl="1">
              <a:spcAft>
                <a:spcPts val="400"/>
              </a:spcAft>
            </a:pPr>
            <a:r>
              <a:rPr sz="1400">
                <a:solidFill>
                  <a:srgbClr val="0F172A"/>
                </a:solidFill>
                <a:latin typeface="Arial"/>
              </a:rPr>
              <a:t>Choustoulakis, Emmanouil. (2024). THE IMPACT OF AI-DRIVEN GAMIFIED LEARNING OF MATHEMATICAL ECONOMICS ON HIGHER-EDUCATION STUDENT MOTIVATION AND ACHIEVEMENT: AN EMPIRICAL SURVEY IN SPORT MANAGEMENT UNDERGRADUATE STUDENTS IN GREECE. ICERI Proceedings</a:t>
            </a:r>
          </a:p>
          <a:p>
            <a:pPr algn="r" rtl="1">
              <a:spcAft>
                <a:spcPts val="400"/>
              </a:spcAft>
            </a:pPr>
            <a:r>
              <a:rPr sz="1400">
                <a:solidFill>
                  <a:srgbClr val="0F172A"/>
                </a:solidFill>
                <a:latin typeface="Arial"/>
              </a:rPr>
              <a:t>Narang, Unnati, Banerjee, Shrabastee, Ahlbom, Carl-Philip. (2023). Effect of AI on Engagement in Online Learning Platforms. AEA Randomized Controlled Trials</a:t>
            </a:r>
          </a:p>
          <a:p>
            <a:pPr algn="r" rtl="1">
              <a:spcAft>
                <a:spcPts val="400"/>
              </a:spcAft>
            </a:pPr>
            <a:r>
              <a:rPr sz="1400">
                <a:solidFill>
                  <a:srgbClr val="0F172A"/>
                </a:solidFill>
                <a:latin typeface="Arial"/>
              </a:rPr>
              <a:t>Khanduri, Varunni, Teotia, Dr. Anu. (2023). Revolutionizing Learning: An Exploratory Study on The Impact of  Technology-Enhanced Learning Using Digital Learning Platforms and  AI Tools on The Study Habits of University Students Through Focus  Group Discussions. International Journal of Research Publication and Reviews</a:t>
            </a:r>
          </a:p>
          <a:p>
            <a:pPr algn="r" rtl="1">
              <a:spcAft>
                <a:spcPts val="400"/>
              </a:spcAft>
            </a:pPr>
            <a:r>
              <a:rPr sz="1400">
                <a:solidFill>
                  <a:srgbClr val="0F172A"/>
                </a:solidFill>
                <a:latin typeface="Arial"/>
              </a:rPr>
              <a:t>Dang, Lam Ngoc Dieu. (2026). Exploring University Students’ AI literacy in Applying AI tools in Learning: a Focus Group Study. 2026 14th International Conference on Information and Education Technology (ICIET)</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References (cont.)</a:t>
            </a:r>
          </a:p>
        </p:txBody>
      </p:sp>
      <p:sp>
        <p:nvSpPr>
          <p:cNvPr id="3" name="TextBox 2"/>
          <p:cNvSpPr txBox="1"/>
          <p:nvPr/>
        </p:nvSpPr>
        <p:spPr>
          <a:xfrm>
            <a:off x="548640" y="1554480"/>
            <a:ext cx="11094415" cy="4754880"/>
          </a:xfrm>
          <a:prstGeom prst="rect">
            <a:avLst/>
          </a:prstGeom>
          <a:noFill/>
        </p:spPr>
        <p:txBody>
          <a:bodyPr wrap="square">
            <a:spAutoFit/>
          </a:bodyPr>
          <a:lstStyle/>
          <a:p>
            <a:pPr algn="r" rtl="1">
              <a:spcAft>
                <a:spcPts val="400"/>
              </a:spcAft>
            </a:pPr>
            <a:r>
              <a:rPr sz="1400">
                <a:solidFill>
                  <a:srgbClr val="0F172A"/>
                </a:solidFill>
                <a:latin typeface="Arial"/>
              </a:rPr>
              <a:t>Liu, Bing. (2026). How Does Self-Regulated Learning Resist AI Dependence? A Mediating Effect Study Based on College Students Who Frequently Use AIGC Tools. Sage Open</a:t>
            </a:r>
          </a:p>
          <a:p>
            <a:pPr algn="r" rtl="1">
              <a:spcAft>
                <a:spcPts val="400"/>
              </a:spcAft>
            </a:pPr>
            <a:r>
              <a:rPr sz="1400">
                <a:solidFill>
                  <a:srgbClr val="0F172A"/>
                </a:solidFill>
                <a:latin typeface="Arial"/>
              </a:rPr>
              <a:t>Nikhil, V.. (2024). A Comprehensive Study on AI-Enhanced Personalized Learning in STEM Courses. Adopting Artificial Intelligence Tools in Higher Education</a:t>
            </a:r>
          </a:p>
          <a:p>
            <a:pPr algn="r" rtl="1">
              <a:spcAft>
                <a:spcPts val="400"/>
              </a:spcAft>
            </a:pPr>
            <a:r>
              <a:rPr sz="1400">
                <a:solidFill>
                  <a:srgbClr val="0F172A"/>
                </a:solidFill>
                <a:latin typeface="Arial"/>
              </a:rPr>
              <a:t>Wertenauer, Michael, Gabrian, Janina, Seitz, Juergen. (2024). MOTIVATION POTENTIAL OF AI-BASED LEARNING ASSISTANTS: A QUALITATIVE CASE STUDY INVESTIGATING AND FURTHER DEVELOPING THE MOTIVATIONAL POTENTIALS OF AI-BASED LEARNING ASSISTANTS IN MATHEMATICS LEARNING FOR STUDENTS USING THE ARCS-MODEL APPROACH. INTED Proceedings</a:t>
            </a:r>
          </a:p>
          <a:p>
            <a:pPr algn="r" rtl="1">
              <a:spcAft>
                <a:spcPts val="400"/>
              </a:spcAft>
            </a:pPr>
            <a:r>
              <a:rPr sz="1400">
                <a:solidFill>
                  <a:srgbClr val="0F172A"/>
                </a:solidFill>
                <a:latin typeface="Arial"/>
              </a:rPr>
              <a:t>Dr. Ranita Banerjee. (2020). EDUCATION 4.0: USE OF AI TOOLS IN CLASSROOM. ARTIFICIAL INTELLIGENCE IN EDUCATION: REVOLUTIONIZING LEARNING AND TEACHING</a:t>
            </a:r>
          </a:p>
          <a:p>
            <a:pPr algn="r" rtl="1">
              <a:spcAft>
                <a:spcPts val="400"/>
              </a:spcAft>
            </a:pPr>
            <a:r>
              <a:rPr sz="1400">
                <a:solidFill>
                  <a:srgbClr val="0F172A"/>
                </a:solidFill>
                <a:latin typeface="Arial"/>
              </a:rPr>
              <a:t>Azamatova, Ariya, Bekeyeva, Nuraisha, Zhaxylikova, Kulyay, Sarbassova, Arailym, Ilyassova, Nagima. (2023). The Effect of Using Artificial Intelligence and Digital Learning Tools based on Project-Based Learning Approach in Foreign Language Teaching on Students' Success and Motivation. International Journal of Education in Mathematics, Science and Technology</a:t>
            </a:r>
          </a:p>
          <a:p>
            <a:pPr algn="r" rtl="1">
              <a:spcAft>
                <a:spcPts val="400"/>
              </a:spcAft>
            </a:pPr>
            <a:r>
              <a:rPr sz="1400">
                <a:solidFill>
                  <a:srgbClr val="0F172A"/>
                </a:solidFill>
                <a:latin typeface="Arial"/>
              </a:rPr>
              <a:t>Silva, Osvaldo, Sousa, Áurea. (2026). COLLABORATIVE LEARNING AND USE OF DIGITAL TOOLS: IMPACTS ON UNIVERSITY STUDENTS’ LEARNING MOTIVATION AND SATISFACTION. INTED Proceedings</a:t>
            </a:r>
          </a:p>
          <a:p>
            <a:pPr algn="r" rtl="1">
              <a:spcAft>
                <a:spcPts val="400"/>
              </a:spcAft>
            </a:pPr>
            <a:r>
              <a:rPr sz="1400">
                <a:solidFill>
                  <a:srgbClr val="0F172A"/>
                </a:solidFill>
                <a:latin typeface="Arial"/>
              </a:rPr>
              <a:t>The Effect of Using Blended Learning Method on Learning Motivation Among Students at the Department of Psychological Counselling in Jadara University. (2020). Journal of Education and Practice</a:t>
            </a:r>
          </a:p>
          <a:p>
            <a:pPr algn="r" rtl="1">
              <a:spcAft>
                <a:spcPts val="400"/>
              </a:spcAft>
            </a:pPr>
            <a:r>
              <a:rPr sz="1400">
                <a:solidFill>
                  <a:srgbClr val="0F172A"/>
                </a:solidFill>
                <a:latin typeface="Arial"/>
              </a:rPr>
              <a:t>Arto Hellas, Petri Ihantola, Andrew Petersen, Vangel V. Ajanovski, Mirela Gutica, Timo Hynninen, Antti Knutas, Juho Leinonen, Chris Messom, Soohyun Nam Liao. (2018). Predicting academic performance: a systematic literature review</a:t>
            </a:r>
          </a:p>
          <a:p>
            <a:pPr algn="r" rtl="1"/>
            <a:r>
              <a:rPr sz="1400" i="1">
                <a:solidFill>
                  <a:srgbClr val="60A5FA"/>
                </a:solidFill>
                <a:latin typeface="Arial"/>
              </a:rPr>
              <a:t>…full bibliography in the main document.</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בינה מלאכותית בהשכלה הגבוהה: פער המוטיבציה</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r" rtl="1">
              <a:spcAft>
                <a:spcPts val="2808"/>
              </a:spcAft>
            </a:pPr>
            <a:r>
              <a:rPr sz="2400" b="1">
                <a:solidFill>
                  <a:srgbClr val="60A5FA"/>
                </a:solidFill>
                <a:latin typeface="Arial"/>
              </a:rPr>
              <a:t> •</a:t>
            </a:r>
            <a:r>
              <a:rPr sz="2400">
                <a:solidFill>
                  <a:srgbClr val="0F172A"/>
                </a:solidFill>
                <a:latin typeface="Arial"/>
              </a:rPr>
              <a:t>כלי בינה מלאכותית משולבים כיום באופן מבני בלמידה לתואר ראשון.</a:t>
            </a:r>
          </a:p>
          <a:p>
            <a:pPr algn="r" rtl="1">
              <a:spcAft>
                <a:spcPts val="2808"/>
              </a:spcAft>
            </a:pPr>
            <a:r>
              <a:rPr sz="2400" b="1">
                <a:solidFill>
                  <a:srgbClr val="60A5FA"/>
                </a:solidFill>
                <a:latin typeface="Arial"/>
              </a:rPr>
              <a:t> •</a:t>
            </a:r>
            <a:r>
              <a:rPr sz="2400">
                <a:solidFill>
                  <a:srgbClr val="0F172A"/>
                </a:solidFill>
                <a:latin typeface="Arial"/>
              </a:rPr>
              <a:t>המחקר עוקב אחר מה שסטודנטים עושים עם בינה מלאכותית, ולא אחר מה שבינה מלאכותית עושה ל…</a:t>
            </a:r>
          </a:p>
          <a:p>
            <a:pPr algn="r" rtl="1">
              <a:spcAft>
                <a:spcPts val="2808"/>
              </a:spcAft>
            </a:pPr>
            <a:r>
              <a:rPr sz="2400" b="1">
                <a:solidFill>
                  <a:srgbClr val="60A5FA"/>
                </a:solidFill>
                <a:latin typeface="Arial"/>
              </a:rPr>
              <a:t> •</a:t>
            </a:r>
            <a:r>
              <a:rPr sz="2400">
                <a:solidFill>
                  <a:srgbClr val="0F172A"/>
                </a:solidFill>
                <a:latin typeface="Arial"/>
              </a:rPr>
              <a:t>מוטיבציה פנימית מניעה העמקה, התמדה ומעורבות אמיתית.</a:t>
            </a:r>
          </a:p>
          <a:p>
            <a:pPr algn="r" rtl="1">
              <a:spcAft>
                <a:spcPts val="2808"/>
              </a:spcAft>
            </a:pPr>
            <a:r>
              <a:rPr sz="2400" b="1">
                <a:solidFill>
                  <a:srgbClr val="60A5FA"/>
                </a:solidFill>
                <a:latin typeface="Arial"/>
              </a:rPr>
              <a:t> •</a:t>
            </a:r>
            <a:r>
              <a:rPr sz="2400">
                <a:solidFill>
                  <a:srgbClr val="0F172A"/>
                </a:solidFill>
                <a:latin typeface="Arial"/>
              </a:rPr>
              <a:t>שום מחקר לא בחן את תדירות השימוש בבינה מלאכותית כמנבאת מוטיבציה פנימית.</a:t>
            </a:r>
          </a:p>
          <a:p>
            <a:pPr algn="r" rtl="1">
              <a:spcAft>
                <a:spcPts val="2808"/>
              </a:spcAft>
            </a:pPr>
            <a:r>
              <a:rPr sz="2400" b="1">
                <a:solidFill>
                  <a:srgbClr val="60A5FA"/>
                </a:solidFill>
                <a:latin typeface="Arial"/>
              </a:rPr>
              <a:t> •</a:t>
            </a:r>
            <a:r>
              <a:rPr sz="2400">
                <a:solidFill>
                  <a:srgbClr val="0F172A"/>
                </a:solidFill>
                <a:latin typeface="Arial"/>
              </a:rPr>
              <a:t>שנת הלימודים כמשתנה ממתן לא נחקרה כלל.</a:t>
            </a:r>
          </a:p>
        </p:txBody>
      </p:sp>
      <p:sp>
        <p:nvSpPr>
          <p:cNvPr id="4" name="TextBox 3"/>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שאלות המחקר וההשערות</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r" rtl="1">
              <a:spcAft>
                <a:spcPts val="2208"/>
              </a:spcAft>
            </a:pPr>
            <a:r>
              <a:rPr sz="2400" b="1">
                <a:solidFill>
                  <a:srgbClr val="60A5FA"/>
                </a:solidFill>
                <a:latin typeface="Arial"/>
              </a:rPr>
              <a:t> •</a:t>
            </a:r>
            <a:r>
              <a:rPr sz="2400">
                <a:solidFill>
                  <a:srgbClr val="0F172A"/>
                </a:solidFill>
                <a:latin typeface="Arial"/>
              </a:rPr>
              <a:t>RQ1: האם תדירות השימוש בכלי בינה מלאכותית מנבאת מוטיבציה פנימית?</a:t>
            </a:r>
          </a:p>
          <a:p>
            <a:pPr algn="r" rtl="1">
              <a:spcAft>
                <a:spcPts val="2208"/>
              </a:spcAft>
            </a:pPr>
            <a:r>
              <a:rPr sz="2400" b="1">
                <a:solidFill>
                  <a:srgbClr val="60A5FA"/>
                </a:solidFill>
                <a:latin typeface="Arial"/>
              </a:rPr>
              <a:t> •</a:t>
            </a:r>
            <a:r>
              <a:rPr sz="2400">
                <a:solidFill>
                  <a:srgbClr val="0F172A"/>
                </a:solidFill>
                <a:latin typeface="Arial"/>
              </a:rPr>
              <a:t>RQ2: האם שנת הלימודים ממתנת קשר זה?</a:t>
            </a:r>
          </a:p>
          <a:p>
            <a:pPr algn="r" rtl="1">
              <a:spcAft>
                <a:spcPts val="2208"/>
              </a:spcAft>
            </a:pPr>
            <a:r>
              <a:rPr sz="2400" b="1">
                <a:solidFill>
                  <a:srgbClr val="60A5FA"/>
                </a:solidFill>
                <a:latin typeface="Arial"/>
              </a:rPr>
              <a:t> •</a:t>
            </a:r>
            <a:r>
              <a:rPr sz="2400">
                <a:solidFill>
                  <a:srgbClr val="0F172A"/>
                </a:solidFill>
                <a:latin typeface="Arial"/>
              </a:rPr>
              <a:t>H1: שימוש תכוף יותר בבינה מלאכותית → מוטיבציה פנימית גבוהה יותר.</a:t>
            </a:r>
          </a:p>
          <a:p>
            <a:pPr algn="r" rtl="1">
              <a:spcAft>
                <a:spcPts val="2208"/>
              </a:spcAft>
            </a:pPr>
            <a:r>
              <a:rPr sz="2400" b="1">
                <a:solidFill>
                  <a:srgbClr val="60A5FA"/>
                </a:solidFill>
                <a:latin typeface="Arial"/>
              </a:rPr>
              <a:t> •</a:t>
            </a:r>
            <a:r>
              <a:rPr sz="2400">
                <a:solidFill>
                  <a:srgbClr val="0F172A"/>
                </a:solidFill>
                <a:latin typeface="Arial"/>
              </a:rPr>
              <a:t>H2: הקשר חזק יותר בקרב סטודנטים בשנה א׳ מאשר בקרב סטודנטים מתקדמים.</a:t>
            </a:r>
          </a:p>
          <a:p>
            <a:pPr algn="r" rtl="1">
              <a:spcAft>
                <a:spcPts val="2208"/>
              </a:spcAft>
            </a:pPr>
            <a:r>
              <a:rPr sz="2400" b="1">
                <a:solidFill>
                  <a:srgbClr val="60A5FA"/>
                </a:solidFill>
                <a:latin typeface="Arial"/>
              </a:rPr>
              <a:t> •</a:t>
            </a:r>
            <a:r>
              <a:rPr sz="2400">
                <a:solidFill>
                  <a:srgbClr val="0F172A"/>
                </a:solidFill>
                <a:latin typeface="Arial"/>
              </a:rPr>
              <a:t>מעוגן בתאוריית ההכוונה העצמית (Deci &amp; Ryan, 1985).</a:t>
            </a:r>
          </a:p>
        </p:txBody>
      </p:sp>
      <p:sp>
        <p:nvSpPr>
          <p:cNvPr id="4" name="TextBox 3"/>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תכנון המחקר, המדגם וכלי המדידה</a:t>
            </a:r>
          </a:p>
        </p:txBody>
      </p:sp>
      <p:sp>
        <p:nvSpPr>
          <p:cNvPr id="3" name="Oval 2"/>
          <p:cNvSpPr/>
          <p:nvPr/>
        </p:nvSpPr>
        <p:spPr>
          <a:xfrm>
            <a:off x="10820095" y="1935480"/>
            <a:ext cx="822960" cy="822960"/>
          </a:xfrm>
          <a:prstGeom prst="ellipse">
            <a:avLst/>
          </a:prstGeom>
          <a:solidFill>
            <a:srgbClr val="60A5FA"/>
          </a:solidFill>
          <a:ln>
            <a:no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700" b="1">
                <a:solidFill>
                  <a:srgbClr val="FFFFFF"/>
                </a:solidFill>
                <a:latin typeface="Arial"/>
              </a:rPr>
              <a:t>2</a:t>
            </a:r>
          </a:p>
        </p:txBody>
      </p:sp>
      <p:sp>
        <p:nvSpPr>
          <p:cNvPr id="4" name="TextBox 3"/>
          <p:cNvSpPr txBox="1"/>
          <p:nvPr/>
        </p:nvSpPr>
        <p:spPr>
          <a:xfrm>
            <a:off x="548640" y="1554480"/>
            <a:ext cx="9997135" cy="1584960"/>
          </a:xfrm>
          <a:prstGeom prst="rect">
            <a:avLst/>
          </a:prstGeom>
          <a:noFill/>
        </p:spPr>
        <p:txBody>
          <a:bodyPr wrap="square" anchor="ctr">
            <a:spAutoFit/>
          </a:bodyPr>
          <a:lstStyle/>
          <a:p>
            <a:pPr algn="r" rtl="1"/>
            <a:r>
              <a:rPr sz="2600" b="1">
                <a:solidFill>
                  <a:srgbClr val="1E40AF"/>
                </a:solidFill>
                <a:latin typeface="Arial"/>
              </a:rPr>
              <a:t>200 Undergraduates</a:t>
            </a:r>
          </a:p>
          <a:p>
            <a:pPr algn="r" rtl="1"/>
            <a:r>
              <a:rPr sz="1800">
                <a:solidFill>
                  <a:srgbClr val="0F172A"/>
                </a:solidFill>
                <a:latin typeface="Arial"/>
              </a:rPr>
              <a:t>Convenience sample; 44.5% first-year</a:t>
            </a:r>
          </a:p>
        </p:txBody>
      </p:sp>
      <p:sp>
        <p:nvSpPr>
          <p:cNvPr id="5" name="Oval 4"/>
          <p:cNvSpPr/>
          <p:nvPr/>
        </p:nvSpPr>
        <p:spPr>
          <a:xfrm>
            <a:off x="10820095" y="3520440"/>
            <a:ext cx="822960" cy="822960"/>
          </a:xfrm>
          <a:prstGeom prst="ellipse">
            <a:avLst/>
          </a:prstGeom>
          <a:solidFill>
            <a:srgbClr val="60A5FA"/>
          </a:solidFill>
          <a:ln>
            <a:no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700" b="1">
                <a:solidFill>
                  <a:srgbClr val="FFFFFF"/>
                </a:solidFill>
                <a:latin typeface="Arial"/>
              </a:rPr>
              <a:t>A</a:t>
            </a:r>
          </a:p>
        </p:txBody>
      </p:sp>
      <p:sp>
        <p:nvSpPr>
          <p:cNvPr id="6" name="TextBox 5"/>
          <p:cNvSpPr txBox="1"/>
          <p:nvPr/>
        </p:nvSpPr>
        <p:spPr>
          <a:xfrm>
            <a:off x="548640" y="3139440"/>
            <a:ext cx="9997135" cy="1584960"/>
          </a:xfrm>
          <a:prstGeom prst="rect">
            <a:avLst/>
          </a:prstGeom>
          <a:noFill/>
        </p:spPr>
        <p:txBody>
          <a:bodyPr wrap="square" anchor="ctr">
            <a:spAutoFit/>
          </a:bodyPr>
          <a:lstStyle/>
          <a:p>
            <a:pPr algn="r" rtl="1"/>
            <a:r>
              <a:rPr sz="2600" b="1">
                <a:solidFill>
                  <a:srgbClr val="1E40AF"/>
                </a:solidFill>
                <a:latin typeface="Arial"/>
              </a:rPr>
              <a:t>AMS + AI-Use Scale</a:t>
            </a:r>
          </a:p>
          <a:p>
            <a:pPr algn="r" rtl="1"/>
            <a:r>
              <a:rPr sz="1800">
                <a:solidFill>
                  <a:srgbClr val="0F172A"/>
                </a:solidFill>
                <a:latin typeface="Arial"/>
              </a:rPr>
              <a:t>Validated + researcher-developed items</a:t>
            </a:r>
          </a:p>
        </p:txBody>
      </p:sp>
      <p:sp>
        <p:nvSpPr>
          <p:cNvPr id="7" name="Oval 6"/>
          <p:cNvSpPr/>
          <p:nvPr/>
        </p:nvSpPr>
        <p:spPr>
          <a:xfrm>
            <a:off x="10820095" y="5105400"/>
            <a:ext cx="822960" cy="822960"/>
          </a:xfrm>
          <a:prstGeom prst="ellipse">
            <a:avLst/>
          </a:prstGeom>
          <a:solidFill>
            <a:srgbClr val="60A5FA"/>
          </a:solidFill>
          <a:ln>
            <a:no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700" b="1">
                <a:solidFill>
                  <a:srgbClr val="FFFFFF"/>
                </a:solidFill>
                <a:latin typeface="Arial"/>
              </a:rPr>
              <a:t>P</a:t>
            </a:r>
          </a:p>
        </p:txBody>
      </p:sp>
      <p:sp>
        <p:nvSpPr>
          <p:cNvPr id="8" name="TextBox 7"/>
          <p:cNvSpPr txBox="1"/>
          <p:nvPr/>
        </p:nvSpPr>
        <p:spPr>
          <a:xfrm>
            <a:off x="548640" y="4724400"/>
            <a:ext cx="9997135" cy="1584960"/>
          </a:xfrm>
          <a:prstGeom prst="rect">
            <a:avLst/>
          </a:prstGeom>
          <a:noFill/>
        </p:spPr>
        <p:txBody>
          <a:bodyPr wrap="square" anchor="ctr">
            <a:spAutoFit/>
          </a:bodyPr>
          <a:lstStyle/>
          <a:p>
            <a:pPr algn="r" rtl="1"/>
            <a:r>
              <a:rPr sz="2600" b="1">
                <a:solidFill>
                  <a:srgbClr val="1E40AF"/>
                </a:solidFill>
                <a:latin typeface="Arial"/>
              </a:rPr>
              <a:t>PROCESS Moderation</a:t>
            </a:r>
          </a:p>
          <a:p>
            <a:pPr algn="r" rtl="1"/>
            <a:r>
              <a:rPr sz="1800">
                <a:solidFill>
                  <a:srgbClr val="0F172A"/>
                </a:solidFill>
                <a:latin typeface="Arial"/>
              </a:rPr>
              <a:t>Hayes Model 1; Pearson r for H1</a:t>
            </a:r>
          </a:p>
        </p:txBody>
      </p:sp>
      <p:sp>
        <p:nvSpPr>
          <p:cNvPr id="9" name="TextBox 8"/>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מאפייני המדגם</a:t>
            </a:r>
          </a:p>
        </p:txBody>
      </p:sp>
      <p:sp>
        <p:nvSpPr>
          <p:cNvPr id="3" name="TextBox 2"/>
          <p:cNvSpPr txBox="1"/>
          <p:nvPr/>
        </p:nvSpPr>
        <p:spPr>
          <a:xfrm>
            <a:off x="6324447" y="1554480"/>
            <a:ext cx="5318607" cy="4754880"/>
          </a:xfrm>
          <a:prstGeom prst="rect">
            <a:avLst/>
          </a:prstGeom>
          <a:noFill/>
        </p:spPr>
        <p:txBody>
          <a:bodyPr wrap="square" anchor="t">
            <a:spAutoFit/>
          </a:bodyPr>
          <a:lstStyle/>
          <a:p>
            <a:pPr algn="r" rtl="1">
              <a:spcAft>
                <a:spcPts val="2160"/>
              </a:spcAft>
            </a:pPr>
            <a:r>
              <a:rPr sz="2400" b="1">
                <a:solidFill>
                  <a:srgbClr val="60A5FA"/>
                </a:solidFill>
                <a:latin typeface="Arial"/>
              </a:rPr>
              <a:t> •</a:t>
            </a:r>
            <a:r>
              <a:rPr sz="2400">
                <a:solidFill>
                  <a:srgbClr val="0F172A"/>
                </a:solidFill>
                <a:latin typeface="Arial"/>
              </a:rPr>
              <a:t>59% נשים, 37% גברים, 4% א־בינאריים / לא נמסר.</a:t>
            </a:r>
          </a:p>
          <a:p>
            <a:pPr algn="r" rtl="1">
              <a:spcAft>
                <a:spcPts val="2160"/>
              </a:spcAft>
            </a:pPr>
            <a:r>
              <a:rPr sz="2400" b="1">
                <a:solidFill>
                  <a:srgbClr val="60A5FA"/>
                </a:solidFill>
                <a:latin typeface="Arial"/>
              </a:rPr>
              <a:t> •</a:t>
            </a:r>
            <a:r>
              <a:rPr sz="2400">
                <a:solidFill>
                  <a:srgbClr val="0F172A"/>
                </a:solidFill>
                <a:latin typeface="Arial"/>
              </a:rPr>
              <a:t>44.5% שנה א׳; 55.5% מתקדמים (שנה 2 ומעלה).</a:t>
            </a:r>
          </a:p>
          <a:p>
            <a:pPr algn="r" rtl="1">
              <a:spcAft>
                <a:spcPts val="2160"/>
              </a:spcAft>
            </a:pPr>
            <a:r>
              <a:rPr sz="2400" b="1">
                <a:solidFill>
                  <a:srgbClr val="60A5FA"/>
                </a:solidFill>
                <a:latin typeface="Arial"/>
              </a:rPr>
              <a:t> •</a:t>
            </a:r>
            <a:r>
              <a:rPr sz="2400">
                <a:solidFill>
                  <a:srgbClr val="0F172A"/>
                </a:solidFill>
                <a:latin typeface="Arial"/>
              </a:rPr>
              <a:t>ממוצע ציונים = 82.4 (סטיית תקן = 8.3) בסולם המוסדי.</a:t>
            </a:r>
          </a:p>
          <a:p>
            <a:pPr algn="r" rtl="1">
              <a:spcAft>
                <a:spcPts val="2160"/>
              </a:spcAft>
            </a:pPr>
            <a:r>
              <a:rPr sz="2400" b="1">
                <a:solidFill>
                  <a:srgbClr val="60A5FA"/>
                </a:solidFill>
                <a:latin typeface="Arial"/>
              </a:rPr>
              <a:t> •</a:t>
            </a:r>
            <a:r>
              <a:rPr sz="2400">
                <a:solidFill>
                  <a:srgbClr val="0F172A"/>
                </a:solidFill>
                <a:latin typeface="Arial"/>
              </a:rPr>
              <a:t>ממוצע תדירות השימוש בבינה מלאכותית = 3.42 / 5; ממוצע המוטיבציה הפנימית = 3.71…</a:t>
            </a:r>
          </a:p>
        </p:txBody>
      </p:sp>
      <p:graphicFrame>
        <p:nvGraphicFramePr>
          <p:cNvPr id="4" name="Chart 3"/>
          <p:cNvGraphicFramePr>
            <a:graphicFrameLocks noGrp="1"/>
          </p:cNvGraphicFramePr>
          <p:nvPr/>
        </p:nvGraphicFramePr>
        <p:xfrm>
          <a:off x="548640" y="1554480"/>
          <a:ext cx="5318607" cy="4754880"/>
        </p:xfrm>
        <a:graphic>
          <a:graphicData uri="http://schemas.openxmlformats.org/drawingml/2006/chart">
            <c:chart xmlns:c="http://schemas.openxmlformats.org/drawingml/2006/chart" r:id="rId2"/>
          </a:graphicData>
        </a:graphic>
      </p:graphicFrame>
      <p:sp>
        <p:nvSpPr>
          <p:cNvPr id="5" name="TextBox 4"/>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H1 נתמכה: קשר חיובי אושש</a:t>
            </a:r>
          </a:p>
        </p:txBody>
      </p:sp>
      <p:sp>
        <p:nvSpPr>
          <p:cNvPr id="3" name="TextBox 2"/>
          <p:cNvSpPr txBox="1"/>
          <p:nvPr/>
        </p:nvSpPr>
        <p:spPr>
          <a:xfrm>
            <a:off x="548640" y="2103120"/>
            <a:ext cx="11094415" cy="2286000"/>
          </a:xfrm>
          <a:prstGeom prst="rect">
            <a:avLst/>
          </a:prstGeom>
          <a:noFill/>
        </p:spPr>
        <p:txBody>
          <a:bodyPr wrap="square">
            <a:spAutoFit/>
          </a:bodyPr>
          <a:lstStyle/>
          <a:p>
            <a:pPr algn="ctr" rtl="1"/>
            <a:r>
              <a:rPr sz="8400" b="1">
                <a:solidFill>
                  <a:srgbClr val="1E40AF"/>
                </a:solidFill>
                <a:latin typeface="Arial"/>
              </a:rPr>
              <a:t>r = .34, p &lt; .001</a:t>
            </a:r>
          </a:p>
        </p:txBody>
      </p:sp>
      <p:sp>
        <p:nvSpPr>
          <p:cNvPr id="4" name="TextBox 3"/>
          <p:cNvSpPr txBox="1"/>
          <p:nvPr/>
        </p:nvSpPr>
        <p:spPr>
          <a:xfrm>
            <a:off x="548640" y="4754880"/>
            <a:ext cx="11094415" cy="914400"/>
          </a:xfrm>
          <a:prstGeom prst="rect">
            <a:avLst/>
          </a:prstGeom>
          <a:noFill/>
        </p:spPr>
        <p:txBody>
          <a:bodyPr wrap="square">
            <a:spAutoFit/>
          </a:bodyPr>
          <a:lstStyle/>
          <a:p>
            <a:pPr algn="ctr" rtl="1"/>
            <a:r>
              <a:rPr sz="2200" b="0">
                <a:solidFill>
                  <a:srgbClr val="0F172A"/>
                </a:solidFill>
                <a:latin typeface="Arial"/>
              </a:rPr>
              <a:t>Medium positive correlation between AI-tool use frequency and intrinsic motivation (N = 200; 95% CI [.21, .46])</a:t>
            </a:r>
          </a:p>
        </p:txBody>
      </p:sp>
      <p:sp>
        <p:nvSpPr>
          <p:cNvPr id="5" name="TextBox 4"/>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המוטיבציה הפנימית עולה עם תדירות השימוש בבינה מלאכותית</a:t>
            </a:r>
          </a:p>
        </p:txBody>
      </p:sp>
      <p:sp>
        <p:nvSpPr>
          <p:cNvPr id="3" name="TextBox 2"/>
          <p:cNvSpPr txBox="1"/>
          <p:nvPr/>
        </p:nvSpPr>
        <p:spPr>
          <a:xfrm>
            <a:off x="6324447" y="1554480"/>
            <a:ext cx="5318607" cy="4754880"/>
          </a:xfrm>
          <a:prstGeom prst="rect">
            <a:avLst/>
          </a:prstGeom>
          <a:noFill/>
        </p:spPr>
        <p:txBody>
          <a:bodyPr wrap="square" anchor="t">
            <a:spAutoFit/>
          </a:bodyPr>
          <a:lstStyle/>
          <a:p>
            <a:pPr algn="r" rtl="1">
              <a:spcAft>
                <a:spcPts val="3600"/>
              </a:spcAft>
            </a:pPr>
            <a:r>
              <a:rPr sz="2400" b="1">
                <a:solidFill>
                  <a:srgbClr val="60A5FA"/>
                </a:solidFill>
                <a:latin typeface="Arial"/>
              </a:rPr>
              <a:t> •</a:t>
            </a:r>
            <a:r>
              <a:rPr sz="2400">
                <a:solidFill>
                  <a:srgbClr val="0F172A"/>
                </a:solidFill>
                <a:latin typeface="Arial"/>
              </a:rPr>
              <a:t>תחומי שימוש גבוהים יותר בבינה מלאכותית תואמים ממוצעי מוטיבציה פנימית גבוהים יותר.</a:t>
            </a:r>
          </a:p>
          <a:p>
            <a:pPr algn="r" rtl="1">
              <a:spcAft>
                <a:spcPts val="3600"/>
              </a:spcAft>
            </a:pPr>
            <a:r>
              <a:rPr sz="2400" b="1">
                <a:solidFill>
                  <a:srgbClr val="60A5FA"/>
                </a:solidFill>
                <a:latin typeface="Arial"/>
              </a:rPr>
              <a:t> •</a:t>
            </a:r>
            <a:r>
              <a:rPr sz="2400">
                <a:solidFill>
                  <a:srgbClr val="0F172A"/>
                </a:solidFill>
                <a:latin typeface="Arial"/>
              </a:rPr>
              <a:t>המגמה מונוטונית בכל חמשת תחומי התדירות.</a:t>
            </a:r>
          </a:p>
          <a:p>
            <a:pPr algn="r" rtl="1">
              <a:spcAft>
                <a:spcPts val="3600"/>
              </a:spcAft>
            </a:pPr>
            <a:r>
              <a:rPr sz="2400" b="1">
                <a:solidFill>
                  <a:srgbClr val="60A5FA"/>
                </a:solidFill>
                <a:latin typeface="Arial"/>
              </a:rPr>
              <a:t> •</a:t>
            </a:r>
            <a:r>
              <a:rPr sz="2400">
                <a:solidFill>
                  <a:srgbClr val="0F172A"/>
                </a:solidFill>
                <a:latin typeface="Arial"/>
              </a:rPr>
              <a:t>אין עדות לאפקט תקרה או רצפה לא־ליניארי.</a:t>
            </a:r>
          </a:p>
        </p:txBody>
      </p:sp>
      <p:graphicFrame>
        <p:nvGraphicFramePr>
          <p:cNvPr id="4" name="Chart 3"/>
          <p:cNvGraphicFramePr>
            <a:graphicFrameLocks noGrp="1"/>
          </p:cNvGraphicFramePr>
          <p:nvPr/>
        </p:nvGraphicFramePr>
        <p:xfrm>
          <a:off x="548640" y="1554480"/>
          <a:ext cx="5318607" cy="4754880"/>
        </p:xfrm>
        <a:graphic>
          <a:graphicData uri="http://schemas.openxmlformats.org/drawingml/2006/chart">
            <c:chart xmlns:c="http://schemas.openxmlformats.org/drawingml/2006/chart" r:id="rId2"/>
          </a:graphicData>
        </a:graphic>
      </p:graphicFrame>
      <p:sp>
        <p:nvSpPr>
          <p:cNvPr id="5" name="TextBox 4"/>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H2 נתמכה: שנת הלימודים ממתנת את האפקט</a:t>
            </a:r>
          </a:p>
        </p:txBody>
      </p:sp>
      <p:sp>
        <p:nvSpPr>
          <p:cNvPr id="3" name="TextBox 2"/>
          <p:cNvSpPr txBox="1"/>
          <p:nvPr/>
        </p:nvSpPr>
        <p:spPr>
          <a:xfrm>
            <a:off x="548640" y="2103120"/>
            <a:ext cx="11094415" cy="2286000"/>
          </a:xfrm>
          <a:prstGeom prst="rect">
            <a:avLst/>
          </a:prstGeom>
          <a:noFill/>
        </p:spPr>
        <p:txBody>
          <a:bodyPr wrap="square">
            <a:spAutoFit/>
          </a:bodyPr>
          <a:lstStyle/>
          <a:p>
            <a:pPr algn="ctr" rtl="1"/>
            <a:r>
              <a:rPr sz="7200" b="1">
                <a:solidFill>
                  <a:srgbClr val="1E40AF"/>
                </a:solidFill>
                <a:latin typeface="Arial"/>
              </a:rPr>
              <a:t>ΔR² = .043, p = .015</a:t>
            </a:r>
          </a:p>
        </p:txBody>
      </p:sp>
      <p:sp>
        <p:nvSpPr>
          <p:cNvPr id="4" name="TextBox 3"/>
          <p:cNvSpPr txBox="1"/>
          <p:nvPr/>
        </p:nvSpPr>
        <p:spPr>
          <a:xfrm>
            <a:off x="548640" y="4754880"/>
            <a:ext cx="11094415" cy="914400"/>
          </a:xfrm>
          <a:prstGeom prst="rect">
            <a:avLst/>
          </a:prstGeom>
          <a:noFill/>
        </p:spPr>
        <p:txBody>
          <a:bodyPr wrap="square">
            <a:spAutoFit/>
          </a:bodyPr>
          <a:lstStyle/>
          <a:p>
            <a:pPr algn="ctr" rtl="1"/>
            <a:r>
              <a:rPr sz="2200" b="0">
                <a:solidFill>
                  <a:srgbClr val="0F172A"/>
                </a:solidFill>
                <a:latin typeface="Arial"/>
              </a:rPr>
              <a:t>Interaction term (AI-use × year of study) in PROCESS Model 1; overall model R² = .189, F(4, 195) = 11.37, p &lt; .001</a:t>
            </a:r>
          </a:p>
        </p:txBody>
      </p:sp>
      <p:sp>
        <p:nvSpPr>
          <p:cNvPr id="5" name="TextBox 4"/>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r" rtl="1"/>
            <a:r>
              <a:rPr sz="3600" b="1">
                <a:solidFill>
                  <a:srgbClr val="1E40AF"/>
                </a:solidFill>
                <a:latin typeface="Arial"/>
              </a:rPr>
              <a:t>סטודנטים בשנה א׳: שיפוע מוטיבציוני תלול יותר</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r" rtl="1">
              <a:spcAft>
                <a:spcPts val="3600"/>
              </a:spcAft>
            </a:pPr>
            <a:r>
              <a:rPr sz="2400" b="1">
                <a:solidFill>
                  <a:srgbClr val="60A5FA"/>
                </a:solidFill>
                <a:latin typeface="Arial"/>
              </a:rPr>
              <a:t> •</a:t>
            </a:r>
            <a:r>
              <a:rPr sz="2400">
                <a:solidFill>
                  <a:srgbClr val="0F172A"/>
                </a:solidFill>
                <a:latin typeface="Arial"/>
              </a:rPr>
              <a:t>שיפוע שנה א׳: B = 0.41, p &lt; .001 — חזק ומובהק.</a:t>
            </a:r>
          </a:p>
          <a:p>
            <a:pPr algn="r" rtl="1">
              <a:spcAft>
                <a:spcPts val="3600"/>
              </a:spcAft>
            </a:pPr>
            <a:r>
              <a:rPr sz="2400" b="1">
                <a:solidFill>
                  <a:srgbClr val="60A5FA"/>
                </a:solidFill>
                <a:latin typeface="Arial"/>
              </a:rPr>
              <a:t> •</a:t>
            </a:r>
            <a:r>
              <a:rPr sz="2400">
                <a:solidFill>
                  <a:srgbClr val="0F172A"/>
                </a:solidFill>
                <a:latin typeface="Arial"/>
              </a:rPr>
              <a:t>שיפוע שנים מתקדמות: B = 0.14, p = .082 — קטן יותר, גבולי.</a:t>
            </a:r>
          </a:p>
          <a:p>
            <a:pPr algn="r" rtl="1">
              <a:spcAft>
                <a:spcPts val="3600"/>
              </a:spcAft>
            </a:pPr>
            <a:r>
              <a:rPr sz="2400" b="1">
                <a:solidFill>
                  <a:srgbClr val="60A5FA"/>
                </a:solidFill>
                <a:latin typeface="Arial"/>
              </a:rPr>
              <a:t> •</a:t>
            </a:r>
            <a:r>
              <a:rPr sz="2400">
                <a:solidFill>
                  <a:srgbClr val="0F172A"/>
                </a:solidFill>
                <a:latin typeface="Arial"/>
              </a:rPr>
              <a:t>הפער מתרחב ככל שתדירות השימוש בבינה מלאכותית עולה.</a:t>
            </a:r>
          </a:p>
          <a:p>
            <a:pPr algn="r" rtl="1">
              <a:spcAft>
                <a:spcPts val="3600"/>
              </a:spcAft>
            </a:pPr>
            <a:r>
              <a:rPr sz="2400" b="1">
                <a:solidFill>
                  <a:srgbClr val="60A5FA"/>
                </a:solidFill>
                <a:latin typeface="Arial"/>
              </a:rPr>
              <a:t> •</a:t>
            </a:r>
            <a:r>
              <a:rPr sz="2400">
                <a:solidFill>
                  <a:srgbClr val="0F172A"/>
                </a:solidFill>
                <a:latin typeface="Arial"/>
              </a:rPr>
              <a:t>תועלת הפיגום מרוכזת בנקודת הכניסה האקדמית.</a:t>
            </a:r>
          </a:p>
        </p:txBody>
      </p:sp>
      <p:sp>
        <p:nvSpPr>
          <p:cNvPr id="4" name="TextBox 3"/>
          <p:cNvSpPr txBox="1"/>
          <p:nvPr/>
        </p:nvSpPr>
        <p:spPr>
          <a:xfrm>
            <a:off x="548640" y="6492240"/>
            <a:ext cx="11094415" cy="274320"/>
          </a:xfrm>
          <a:prstGeom prst="rect">
            <a:avLst/>
          </a:prstGeom>
          <a:noFill/>
        </p:spPr>
        <p:txBody>
          <a:bodyPr wrap="square">
            <a:spAutoFit/>
          </a:bodyPr>
          <a:lstStyle/>
          <a:p>
            <a:pPr algn="l" rtl="1"/>
            <a:r>
              <a:rPr sz="1000" b="0">
                <a:solidFill>
                  <a:srgbClr val="60A5FA"/>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