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לקבל את פני הקהל ולהציג את הסוגיה המרכזית של המאמר: בינה מלאכותית גנרטיבית לא המציאה את בעיית המחברוּת, אך הפכה אותה לבלתי ניתנת להתעלמות. יש להדגיש כי ההרצאה תנוע בין שלוש מסורות תאורטיות לפני שתגיע להצעה מסונתזת לממשל.</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לבסס כי נקודת המוצא של המאמר היא היסטורית, ולא בהלתנית. מחברוּת הייתה תמיד שנויה במחלוקת בין תרבויות ודיסציפלינות. רגע הבינה המלאכותית משמעותי לא משום שאין לו תקדים, אלא משום שהוא מאלץ מוסדות לפעול ביחס לאי־יציבויות שבעבר יכלו להרשות לעצמם להתעלם מהן.</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לנסח בבהירות את שאלת המחקר ולאותת על השיטה ההשוואתית והסינתטית של המאמר. יש להדגיש כי המטרה איננה לבחור מסגרת מנצחת, אלא לזהות היכן כל מסגרת קורסת ומה יכולה להציע סינתזה שאין בכוחה של אף אחת מהן לספק בנפרד.</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לעבור על דרישות הליבה של דוקטרינת זכויות היוצרים ולהראות כיצד כל אחת מהן נעשית בלתי יציבה מבחינה פרוצדורלית כאשר יצירת טקסט בהיקף משמעותי מואצלת למודל שפה גדול. יש להדגיש כי הבעיה היא מבנית, ולא פער שניתן לסגור באמצעות תיקוני חקיקה קלים.</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להסביר כי אינטנציונליזם אינו פשוט עמדה נאיבית — הוא מבצע עבודה נורמטיבית ממשית באמצעות עיגון האחריות. הבעיה היא שהנחת היסוד שלו בדבר סוכן קוגניטיבי מאוחד מתערערת כאשר המבנה הטיעוני והטענות הדיסציפלינריות עשויים לנבוע ממודל סטטיסטי.</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להכיר בכך שהפוסט־הומניזם הוא התיאור המדויק ביותר מבחינה תאורטית של האופן שבו טקסטים הנעזרים בבינה מלאכותית מיוצרים בפועל. המגבלה הקריטית היא ממשלית: אם אין שחקן יחיד שהוא המחבר, אי אפשר להטיל על שחקן יחיד אחריות לבדיה, לטעות או למצג שווא.</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זהו ציר המפנה האנליטי של המאמר. יש להראות כי שלוש המסגרות אינן פשוט תשובות שונות לאותה שאלה — הן תגובות חלקיות לממדים שונים של אותה בעיה, וכולן נכשלות באותה סוגיית עומק של אחריות אפיסטמית.</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להציג את הצעת הליבה של המאמר. יש להדגיש כי אין מדובר בפשרה בין שלוש המסגרות, אלא במסגרת חשיבה חדשה: השאלה עוברת מ"מי המחבר?" ל"כמה עבודה אפיסטמית ביצע האדם, והאם הדבר נמסר בשקיפות?" מושג המרחק הסיבתי של Bajohr הוא המשאב התאורטי המרכזי כאן.</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להבהיר את עמדת הביניים הלא־נוחה של המאמר. הוא מתייחס ברצינות לפוסט־הומניזם כתיאור, ובה בעת מתעקש שאי אפשר לפזר אחריות עד כדי חוסר אפשרות לייחסה. האנלוגיה לכתיבת צללים מועילה: מה שמונח על הכף אינו מוצא המילים, אלא האותנטיות של המחויבות האפיסטמית.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לתרגם את הסינתזה התאורטית להשלכות ממשל קונקרטיות. יש להדגיש כי מודל הרצף אינו מנמיך סטנדרטים — הוא מסיט אותם משיטור מוצא המילים אל הבטחה שהמחבר האנושי אכן יכול לעמוד מאחורי המחויבויות האפיסטמיות שהטקסט מציג.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להיות גלויים באשר למה שהמאמר אינו יכול לטעון. הסינתזה קוהרנטית מבחינה אנליטית בתוך הקורפוס שלה, אך היא לא נבחנה אל מול פרקטיקה אקדמית חיה או הקשרים לא־מערביים. אלה אינן הסתייגויות שוליות — הן מגדירות את הצעדים הבאים הדחופים ביותר לתוכנית המחקר.</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יש לסיים בהדגשה מחודשת שתרומת המאמר היא סינתטית וממפה, ולא ראשונית. קווי השבר של הדיון במחברוּת ממוקמים כעת ביתר דיוק — ודיוק זה הוא שהופך תגובות מוסדיות ומחקריות פוריות לבנות־ביצוע. יש להזמין שאלות.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6858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286000"/>
            <a:ext cx="11094415" cy="1828800"/>
          </a:xfrm>
          <a:prstGeom prst="rect">
            <a:avLst/>
          </a:prstGeom>
          <a:noFill/>
        </p:spPr>
        <p:txBody>
          <a:bodyPr wrap="square">
            <a:spAutoFit/>
          </a:bodyPr>
          <a:lstStyle/>
          <a:p>
            <a:pPr algn="ctr" rtl="1"/>
            <a:r>
              <a:rPr sz="4400" b="1">
                <a:solidFill>
                  <a:srgbClr val="FFFFFF"/>
                </a:solidFill>
                <a:latin typeface="Arial"/>
              </a:rPr>
              <a:t>המשגה מחדש של מחברוּת בעידן הבינה המלאכותית הגנרטיבית: סקירה תאורטית</a:t>
            </a:r>
          </a:p>
        </p:txBody>
      </p:sp>
      <p:sp>
        <p:nvSpPr>
          <p:cNvPr id="4" name="Rectangle 3"/>
          <p:cNvSpPr/>
          <p:nvPr/>
        </p:nvSpPr>
        <p:spPr>
          <a:xfrm>
            <a:off x="5181447" y="3810000"/>
            <a:ext cx="1828800" cy="109728"/>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4084320"/>
            <a:ext cx="11094415" cy="914400"/>
          </a:xfrm>
          <a:prstGeom prst="rect">
            <a:avLst/>
          </a:prstGeom>
          <a:noFill/>
        </p:spPr>
        <p:txBody>
          <a:bodyPr wrap="square">
            <a:spAutoFit/>
          </a:bodyPr>
          <a:lstStyle/>
          <a:p>
            <a:pPr algn="ctr" rtl="1"/>
            <a:r>
              <a:rPr sz="2800" b="0">
                <a:solidFill>
                  <a:srgbClr val="DBEAFE"/>
                </a:solidFill>
                <a:latin typeface="Arial"/>
              </a:rPr>
              <a:t>אוניברסיטת תל אביב · יעל כהן</a:t>
            </a:r>
          </a:p>
        </p:txBody>
      </p:sp>
      <p:sp>
        <p:nvSpPr>
          <p:cNvPr id="6" name="TextBox 5"/>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מחברוּת מעולם לא הייתה סוגיה מיושבת</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1608"/>
              </a:spcAft>
            </a:pPr>
            <a:r>
              <a:rPr sz="2400" b="1">
                <a:solidFill>
                  <a:srgbClr val="60A5FA"/>
                </a:solidFill>
                <a:latin typeface="Arial"/>
              </a:rPr>
              <a:t> •</a:t>
            </a:r>
            <a:r>
              <a:rPr sz="2400">
                <a:solidFill>
                  <a:srgbClr val="0F172A"/>
                </a:solidFill>
                <a:latin typeface="Arial"/>
              </a:rPr>
              <a:t>הוויכוחים קדמו לבינה המלאכותית: תאוריה ספרותית, פילוסופיה ודיני קניין רוחני ערערו כולם על מושג המחברוּת.</a:t>
            </a:r>
          </a:p>
          <a:p>
            <a:pPr algn="r" rtl="1">
              <a:spcAft>
                <a:spcPts val="1608"/>
              </a:spcAft>
            </a:pPr>
            <a:r>
              <a:rPr sz="2400" b="1">
                <a:solidFill>
                  <a:srgbClr val="60A5FA"/>
                </a:solidFill>
                <a:latin typeface="Arial"/>
              </a:rPr>
              <a:t> •</a:t>
            </a:r>
            <a:r>
              <a:rPr sz="2400">
                <a:solidFill>
                  <a:srgbClr val="0F172A"/>
                </a:solidFill>
                <a:latin typeface="Arial"/>
              </a:rPr>
              <a:t>Behzadi et al. (2015): מבחינה היסטורית, מחברוּת כללה פונקציות שיתופיות ותהליכי תיקון ועריכה.</a:t>
            </a:r>
          </a:p>
          <a:p>
            <a:pPr algn="r" rtl="1">
              <a:spcAft>
                <a:spcPts val="1608"/>
              </a:spcAft>
            </a:pPr>
            <a:r>
              <a:rPr sz="2400" b="1">
                <a:solidFill>
                  <a:srgbClr val="60A5FA"/>
                </a:solidFill>
                <a:latin typeface="Arial"/>
              </a:rPr>
              <a:t> •</a:t>
            </a:r>
            <a:r>
              <a:rPr sz="2400">
                <a:solidFill>
                  <a:srgbClr val="0F172A"/>
                </a:solidFill>
                <a:latin typeface="Arial"/>
              </a:rPr>
              <a:t>המחבר היחיד והמקורי הוא אידאל מאוחר ומסוים מבחינה תרבותית.</a:t>
            </a:r>
          </a:p>
          <a:p>
            <a:pPr algn="r" rtl="1">
              <a:spcAft>
                <a:spcPts val="1608"/>
              </a:spcAft>
            </a:pPr>
            <a:r>
              <a:rPr sz="2400" b="1">
                <a:solidFill>
                  <a:srgbClr val="60A5FA"/>
                </a:solidFill>
                <a:latin typeface="Arial"/>
              </a:rPr>
              <a:t> •</a:t>
            </a:r>
            <a:r>
              <a:rPr sz="2400">
                <a:solidFill>
                  <a:srgbClr val="0F172A"/>
                </a:solidFill>
                <a:latin typeface="Arial"/>
              </a:rPr>
              <a:t>Knöchelmann (2023): הכרה בעבודה אינטלקטואלית נותרת "מאבק מרכזי".</a:t>
            </a:r>
          </a:p>
          <a:p>
            <a:pPr algn="r" rtl="1">
              <a:spcAft>
                <a:spcPts val="1608"/>
              </a:spcAft>
            </a:pPr>
            <a:r>
              <a:rPr sz="2400" b="1">
                <a:solidFill>
                  <a:srgbClr val="60A5FA"/>
                </a:solidFill>
                <a:latin typeface="Arial"/>
              </a:rPr>
              <a:t> •</a:t>
            </a:r>
            <a:r>
              <a:rPr sz="2400">
                <a:solidFill>
                  <a:srgbClr val="0F172A"/>
                </a:solidFill>
                <a:latin typeface="Arial"/>
              </a:rPr>
              <a:t>בינה מלאכותית גנרטיבית הופכת אי־יציבויות סמויות לדחופות מבחינה מעשית — אך לא לחדשות מבחינה פילוסופית.</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השאלה המרכזית</a:t>
            </a:r>
          </a:p>
        </p:txBody>
      </p:sp>
      <p:sp>
        <p:nvSpPr>
          <p:cNvPr id="3" name="TextBox 2"/>
          <p:cNvSpPr txBox="1"/>
          <p:nvPr/>
        </p:nvSpPr>
        <p:spPr>
          <a:xfrm>
            <a:off x="548640" y="2103120"/>
            <a:ext cx="11094415" cy="2286000"/>
          </a:xfrm>
          <a:prstGeom prst="rect">
            <a:avLst/>
          </a:prstGeom>
          <a:noFill/>
        </p:spPr>
        <p:txBody>
          <a:bodyPr wrap="square">
            <a:spAutoFit/>
          </a:bodyPr>
          <a:lstStyle/>
          <a:p>
            <a:pPr algn="ctr" rtl="1"/>
            <a:r>
              <a:rPr sz="9600" b="1">
                <a:solidFill>
                  <a:srgbClr val="1E40AF"/>
                </a:solidFill>
                <a:latin typeface="Arial"/>
              </a:rPr>
              <a:t>3 Frameworks</a:t>
            </a:r>
          </a:p>
        </p:txBody>
      </p:sp>
      <p:sp>
        <p:nvSpPr>
          <p:cNvPr id="4" name="TextBox 3"/>
          <p:cNvSpPr txBox="1"/>
          <p:nvPr/>
        </p:nvSpPr>
        <p:spPr>
          <a:xfrm>
            <a:off x="548640" y="4754880"/>
            <a:ext cx="11094415" cy="914400"/>
          </a:xfrm>
          <a:prstGeom prst="rect">
            <a:avLst/>
          </a:prstGeom>
          <a:noFill/>
        </p:spPr>
        <p:txBody>
          <a:bodyPr wrap="square">
            <a:spAutoFit/>
          </a:bodyPr>
          <a:lstStyle/>
          <a:p>
            <a:pPr algn="ctr" rtl="1"/>
            <a:r>
              <a:rPr sz="2200" b="0">
                <a:solidFill>
                  <a:srgbClr val="0F172A"/>
                </a:solidFill>
                <a:latin typeface="Arial"/>
              </a:rPr>
              <a:t>Legal-copyright · Intentionalist · Posthumanist — each insufficient alone</a:t>
            </a: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מסגרת 1: המסורת המשפטית־זכויות היוצרים</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2808"/>
              </a:spcAft>
            </a:pPr>
            <a:r>
              <a:rPr sz="2400" b="1">
                <a:solidFill>
                  <a:srgbClr val="60A5FA"/>
                </a:solidFill>
                <a:latin typeface="Arial"/>
              </a:rPr>
              <a:t> •</a:t>
            </a:r>
            <a:r>
              <a:rPr sz="2400">
                <a:solidFill>
                  <a:srgbClr val="0F172A"/>
                </a:solidFill>
                <a:latin typeface="Arial"/>
              </a:rPr>
              <a:t>מחייבת מחבר אנושי, פעולה יצירתית מקורית ואישיות משפטית מזוהה.</a:t>
            </a:r>
          </a:p>
          <a:p>
            <a:pPr algn="r" rtl="1">
              <a:spcAft>
                <a:spcPts val="2808"/>
              </a:spcAft>
            </a:pPr>
            <a:r>
              <a:rPr sz="2400" b="1">
                <a:solidFill>
                  <a:srgbClr val="60A5FA"/>
                </a:solidFill>
                <a:latin typeface="Arial"/>
              </a:rPr>
              <a:t> •</a:t>
            </a:r>
            <a:r>
              <a:rPr sz="2400">
                <a:solidFill>
                  <a:srgbClr val="0F172A"/>
                </a:solidFill>
                <a:latin typeface="Arial"/>
              </a:rPr>
              <a:t>אנתרופוצנטרית מבחינה מבנית — אינה יכולה להתרחב אל תהליכי יצירה גנרטיביים לא־אנושיים.</a:t>
            </a:r>
          </a:p>
          <a:p>
            <a:pPr algn="r" rtl="1">
              <a:spcAft>
                <a:spcPts val="2808"/>
              </a:spcAft>
            </a:pPr>
            <a:r>
              <a:rPr sz="2400" b="1">
                <a:solidFill>
                  <a:srgbClr val="60A5FA"/>
                </a:solidFill>
                <a:latin typeface="Arial"/>
              </a:rPr>
              <a:t> •</a:t>
            </a:r>
            <a:r>
              <a:rPr sz="2400">
                <a:solidFill>
                  <a:srgbClr val="0F172A"/>
                </a:solidFill>
                <a:latin typeface="Arial"/>
              </a:rPr>
              <a:t>Fenwick &amp; Jurcys (2023): יצירות שנוצרו באמצעות בינה מלאכותית מותירות את שאלת הבעלות בלתי מיושבת בין תחומי שיפוט.</a:t>
            </a:r>
          </a:p>
          <a:p>
            <a:pPr algn="r" rtl="1">
              <a:spcAft>
                <a:spcPts val="2808"/>
              </a:spcAft>
            </a:pPr>
            <a:r>
              <a:rPr sz="2400" b="1">
                <a:solidFill>
                  <a:srgbClr val="60A5FA"/>
                </a:solidFill>
                <a:latin typeface="Arial"/>
              </a:rPr>
              <a:t> •</a:t>
            </a:r>
            <a:r>
              <a:rPr sz="2400">
                <a:solidFill>
                  <a:srgbClr val="0F172A"/>
                </a:solidFill>
                <a:latin typeface="Arial"/>
              </a:rPr>
              <a:t>תגובות זמניות: לשלול הגנה, לייחס למפעיל, או להמתין לחקיקה.</a:t>
            </a:r>
          </a:p>
          <a:p>
            <a:pPr algn="r" rtl="1">
              <a:spcAft>
                <a:spcPts val="2808"/>
              </a:spcAft>
            </a:pPr>
            <a:r>
              <a:rPr sz="2400" b="1">
                <a:solidFill>
                  <a:srgbClr val="60A5FA"/>
                </a:solidFill>
                <a:latin typeface="Arial"/>
              </a:rPr>
              <a:t> •</a:t>
            </a:r>
            <a:r>
              <a:rPr sz="2400">
                <a:solidFill>
                  <a:srgbClr val="0F172A"/>
                </a:solidFill>
                <a:latin typeface="Arial"/>
              </a:rPr>
              <a:t>מספקת בהירות מוסדית, אך קונה אותה במחיר של גמישות מושגית.</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מסגרת 2: המסורת האינטנציונליסטית</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1608"/>
              </a:spcAft>
            </a:pPr>
            <a:r>
              <a:rPr sz="2400" b="1">
                <a:solidFill>
                  <a:srgbClr val="60A5FA"/>
                </a:solidFill>
                <a:latin typeface="Arial"/>
              </a:rPr>
              <a:t> •</a:t>
            </a:r>
            <a:r>
              <a:rPr sz="2400">
                <a:solidFill>
                  <a:srgbClr val="0F172A"/>
                </a:solidFill>
                <a:latin typeface="Arial"/>
              </a:rPr>
              <a:t>משמעות מחברית ממוקמת במצבים מנטליים תכליתיים של סוכן אנושי.</a:t>
            </a:r>
          </a:p>
          <a:p>
            <a:pPr algn="r" rtl="1">
              <a:spcAft>
                <a:spcPts val="1608"/>
              </a:spcAft>
            </a:pPr>
            <a:r>
              <a:rPr sz="2400" b="1">
                <a:solidFill>
                  <a:srgbClr val="60A5FA"/>
                </a:solidFill>
                <a:latin typeface="Arial"/>
              </a:rPr>
              <a:t> •</a:t>
            </a:r>
            <a:r>
              <a:rPr sz="2400">
                <a:solidFill>
                  <a:srgbClr val="0F172A"/>
                </a:solidFill>
                <a:latin typeface="Arial"/>
              </a:rPr>
              <a:t>Barthes (2017) ו־Foucault (2019) כבר ערערו את סובייקט־המחבר המאוחד.</a:t>
            </a:r>
          </a:p>
          <a:p>
            <a:pPr algn="r" rtl="1">
              <a:spcAft>
                <a:spcPts val="1608"/>
              </a:spcAft>
            </a:pPr>
            <a:r>
              <a:rPr sz="2400" b="1">
                <a:solidFill>
                  <a:srgbClr val="60A5FA"/>
                </a:solidFill>
                <a:latin typeface="Arial"/>
              </a:rPr>
              <a:t> •</a:t>
            </a:r>
            <a:r>
              <a:rPr sz="2400">
                <a:solidFill>
                  <a:srgbClr val="0F172A"/>
                </a:solidFill>
                <a:latin typeface="Arial"/>
              </a:rPr>
              <a:t>מודלי שפה גדולים מייצרים מבנה טיעוני וטענות דיסציפלינריות ללא כוונה.</a:t>
            </a:r>
          </a:p>
          <a:p>
            <a:pPr algn="r" rtl="1">
              <a:spcAft>
                <a:spcPts val="1608"/>
              </a:spcAft>
            </a:pPr>
            <a:r>
              <a:rPr sz="2400" b="1">
                <a:solidFill>
                  <a:srgbClr val="60A5FA"/>
                </a:solidFill>
                <a:latin typeface="Arial"/>
              </a:rPr>
              <a:t> •</a:t>
            </a:r>
            <a:r>
              <a:rPr sz="2400">
                <a:solidFill>
                  <a:srgbClr val="0F172A"/>
                </a:solidFill>
                <a:latin typeface="Arial"/>
              </a:rPr>
              <a:t>Rodrigues (2025): האצלה לבינה מלאכותית מאתגרת את האפיסטמולוגיה של המחברוּת עצמה.</a:t>
            </a:r>
          </a:p>
          <a:p>
            <a:pPr algn="r" rtl="1">
              <a:spcAft>
                <a:spcPts val="1608"/>
              </a:spcAft>
            </a:pPr>
            <a:r>
              <a:rPr sz="2400" b="1">
                <a:solidFill>
                  <a:srgbClr val="60A5FA"/>
                </a:solidFill>
                <a:latin typeface="Arial"/>
              </a:rPr>
              <a:t> •</a:t>
            </a:r>
            <a:r>
              <a:rPr sz="2400">
                <a:solidFill>
                  <a:srgbClr val="0F172A"/>
                </a:solidFill>
                <a:latin typeface="Arial"/>
              </a:rPr>
              <a:t>משמרת את המשקל המוסרי של האחריות, אך תלויה במודל נשחק של ריבונות קוגניטיבית.</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מסגרת 3: המסורת הפוסט־הומניסטית־מכלולית</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1608"/>
              </a:spcAft>
            </a:pPr>
            <a:r>
              <a:rPr sz="2400" b="1">
                <a:solidFill>
                  <a:srgbClr val="60A5FA"/>
                </a:solidFill>
                <a:latin typeface="Arial"/>
              </a:rPr>
              <a:t> •</a:t>
            </a:r>
            <a:r>
              <a:rPr sz="2400">
                <a:solidFill>
                  <a:srgbClr val="0F172A"/>
                </a:solidFill>
                <a:latin typeface="Arial"/>
              </a:rPr>
              <a:t>סוכנות מתהווה מתוך מערך של שחקנים אנושיים, אלגוריתמיים, מוסדיים וחומריים.</a:t>
            </a:r>
          </a:p>
          <a:p>
            <a:pPr algn="r" rtl="1">
              <a:spcAft>
                <a:spcPts val="1608"/>
              </a:spcAft>
            </a:pPr>
            <a:r>
              <a:rPr sz="2400" b="1">
                <a:solidFill>
                  <a:srgbClr val="60A5FA"/>
                </a:solidFill>
                <a:latin typeface="Arial"/>
              </a:rPr>
              <a:t> •</a:t>
            </a:r>
            <a:r>
              <a:rPr sz="2400">
                <a:solidFill>
                  <a:srgbClr val="0F172A"/>
                </a:solidFill>
                <a:latin typeface="Arial"/>
              </a:rPr>
              <a:t>Zeilinger (2021): אמנות בינה מלאכותית כורכת אסתטיקה עם משפט והון — לא רק עם יצירתיות.</a:t>
            </a:r>
          </a:p>
          <a:p>
            <a:pPr algn="r" rtl="1">
              <a:spcAft>
                <a:spcPts val="1608"/>
              </a:spcAft>
            </a:pPr>
            <a:r>
              <a:rPr sz="2400" b="1">
                <a:solidFill>
                  <a:srgbClr val="60A5FA"/>
                </a:solidFill>
                <a:latin typeface="Arial"/>
              </a:rPr>
              <a:t> •</a:t>
            </a:r>
            <a:r>
              <a:rPr sz="2400">
                <a:solidFill>
                  <a:srgbClr val="0F172A"/>
                </a:solidFill>
                <a:latin typeface="Arial"/>
              </a:rPr>
              <a:t>Adema (2021): מצדדת במודלים אנונימיים, שיתופיים ותהליכיים של מחברוּת.</a:t>
            </a:r>
          </a:p>
          <a:p>
            <a:pPr algn="r" rtl="1">
              <a:spcAft>
                <a:spcPts val="1608"/>
              </a:spcAft>
            </a:pPr>
            <a:r>
              <a:rPr sz="2400" b="1">
                <a:solidFill>
                  <a:srgbClr val="60A5FA"/>
                </a:solidFill>
                <a:latin typeface="Arial"/>
              </a:rPr>
              <a:t> •</a:t>
            </a:r>
            <a:r>
              <a:rPr sz="2400">
                <a:solidFill>
                  <a:srgbClr val="0F172A"/>
                </a:solidFill>
                <a:latin typeface="Arial"/>
              </a:rPr>
              <a:t>מתארת במדויק ייצור טקסט מבוזר בשיתוף פעולה בין אדם לבינה מלאכותית.</a:t>
            </a:r>
          </a:p>
          <a:p>
            <a:pPr algn="r" rtl="1">
              <a:spcAft>
                <a:spcPts val="1608"/>
              </a:spcAft>
            </a:pPr>
            <a:r>
              <a:rPr sz="2400" b="1">
                <a:solidFill>
                  <a:srgbClr val="60A5FA"/>
                </a:solidFill>
                <a:latin typeface="Arial"/>
              </a:rPr>
              <a:t> •</a:t>
            </a:r>
            <a:r>
              <a:rPr sz="2400">
                <a:solidFill>
                  <a:srgbClr val="0F172A"/>
                </a:solidFill>
                <a:latin typeface="Arial"/>
              </a:rPr>
              <a:t>סיכון: ממיסה את האחריות עד כדי חוסר אפשרות לייחסה.</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היכן כל שלוש המסגרות נמתחות עד קצה גבולותיהן</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2208"/>
              </a:spcAft>
            </a:pPr>
            <a:r>
              <a:rPr sz="2400" b="1">
                <a:solidFill>
                  <a:srgbClr val="60A5FA"/>
                </a:solidFill>
                <a:latin typeface="Arial"/>
              </a:rPr>
              <a:t> •</a:t>
            </a:r>
            <a:r>
              <a:rPr sz="2400">
                <a:solidFill>
                  <a:srgbClr val="0F172A"/>
                </a:solidFill>
                <a:latin typeface="Arial"/>
              </a:rPr>
              <a:t>כל מסורת נשברת באותה נקודה: איתור האחריות האפיסטמית.</a:t>
            </a:r>
          </a:p>
          <a:p>
            <a:pPr algn="r" rtl="1">
              <a:spcAft>
                <a:spcPts val="2208"/>
              </a:spcAft>
            </a:pPr>
            <a:r>
              <a:rPr sz="2400" b="1">
                <a:solidFill>
                  <a:srgbClr val="60A5FA"/>
                </a:solidFill>
                <a:latin typeface="Arial"/>
              </a:rPr>
              <a:t> •</a:t>
            </a:r>
            <a:r>
              <a:rPr sz="2400">
                <a:solidFill>
                  <a:srgbClr val="0F172A"/>
                </a:solidFill>
                <a:latin typeface="Arial"/>
              </a:rPr>
              <a:t>Fathallah (2017): "פרדוקס הלגיטימציה" — משתמשי בינה מלאכותית תובעים מחברוּת בתוך מסגרות שהפרקטיקה שלהם מערערת.</a:t>
            </a:r>
          </a:p>
          <a:p>
            <a:pPr algn="r" rtl="1">
              <a:spcAft>
                <a:spcPts val="2208"/>
              </a:spcAft>
            </a:pPr>
            <a:r>
              <a:rPr sz="2400" b="1">
                <a:solidFill>
                  <a:srgbClr val="60A5FA"/>
                </a:solidFill>
                <a:latin typeface="Arial"/>
              </a:rPr>
              <a:t> •</a:t>
            </a:r>
            <a:r>
              <a:rPr sz="2400">
                <a:solidFill>
                  <a:srgbClr val="0F172A"/>
                </a:solidFill>
                <a:latin typeface="Arial"/>
              </a:rPr>
              <a:t>Birkstedt et al. (2023): ממשל בינה מלאכותית נותר מקוטע וחסר הגדרות מפורשות.</a:t>
            </a:r>
          </a:p>
          <a:p>
            <a:pPr algn="r" rtl="1">
              <a:spcAft>
                <a:spcPts val="2208"/>
              </a:spcAft>
            </a:pPr>
            <a:r>
              <a:rPr sz="2400" b="1">
                <a:solidFill>
                  <a:srgbClr val="60A5FA"/>
                </a:solidFill>
                <a:latin typeface="Arial"/>
              </a:rPr>
              <a:t> •</a:t>
            </a:r>
            <a:r>
              <a:rPr sz="2400">
                <a:solidFill>
                  <a:srgbClr val="0F172A"/>
                </a:solidFill>
                <a:latin typeface="Arial"/>
              </a:rPr>
              <a:t>כלים שמייצרים טענות שונים קטגורית מכלים שמעבירים אותן.</a:t>
            </a:r>
          </a:p>
          <a:p>
            <a:pPr algn="r" rtl="1">
              <a:spcAft>
                <a:spcPts val="2208"/>
              </a:spcAft>
            </a:pPr>
            <a:r>
              <a:rPr sz="2400" b="1">
                <a:solidFill>
                  <a:srgbClr val="60A5FA"/>
                </a:solidFill>
                <a:latin typeface="Arial"/>
              </a:rPr>
              <a:t> •</a:t>
            </a:r>
            <a:r>
              <a:rPr sz="2400">
                <a:solidFill>
                  <a:srgbClr val="0F172A"/>
                </a:solidFill>
                <a:latin typeface="Arial"/>
              </a:rPr>
              <a:t>אין מסגרת יחידה המסוגלת לתקן את הרִיק המושגי שעמו מוסדות מתמודדים כעת.</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הסינתזה: מודל הרצף</a:t>
            </a:r>
          </a:p>
        </p:txBody>
      </p:sp>
      <p:sp>
        <p:nvSpPr>
          <p:cNvPr id="3" name="TextBox 2"/>
          <p:cNvSpPr txBox="1"/>
          <p:nvPr/>
        </p:nvSpPr>
        <p:spPr>
          <a:xfrm>
            <a:off x="548640" y="2103120"/>
            <a:ext cx="11094415" cy="2286000"/>
          </a:xfrm>
          <a:prstGeom prst="rect">
            <a:avLst/>
          </a:prstGeom>
          <a:noFill/>
        </p:spPr>
        <p:txBody>
          <a:bodyPr wrap="square">
            <a:spAutoFit/>
          </a:bodyPr>
          <a:lstStyle/>
          <a:p>
            <a:pPr algn="ctr" rtl="1"/>
            <a:r>
              <a:rPr sz="7200" b="1">
                <a:solidFill>
                  <a:srgbClr val="1E40AF"/>
                </a:solidFill>
                <a:latin typeface="Arial"/>
              </a:rPr>
              <a:t>Continuum, not binary</a:t>
            </a:r>
          </a:p>
        </p:txBody>
      </p:sp>
      <p:sp>
        <p:nvSpPr>
          <p:cNvPr id="4" name="TextBox 3"/>
          <p:cNvSpPr txBox="1"/>
          <p:nvPr/>
        </p:nvSpPr>
        <p:spPr>
          <a:xfrm>
            <a:off x="548640" y="4754880"/>
            <a:ext cx="11094415" cy="914400"/>
          </a:xfrm>
          <a:prstGeom prst="rect">
            <a:avLst/>
          </a:prstGeom>
          <a:noFill/>
        </p:spPr>
        <p:txBody>
          <a:bodyPr wrap="square">
            <a:spAutoFit/>
          </a:bodyPr>
          <a:lstStyle/>
          <a:p>
            <a:pPr algn="ctr" rtl="1"/>
            <a:r>
              <a:rPr sz="2200" b="0">
                <a:solidFill>
                  <a:srgbClr val="0F172A"/>
                </a:solidFill>
                <a:latin typeface="Arial"/>
              </a:rPr>
              <a:t>From full human authorship → full AI delegation — disclosure calibrated to degree</a:t>
            </a: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שקיפות לעומת דקונסטרוקציה רדיקלית</a:t>
            </a:r>
          </a:p>
        </p:txBody>
      </p:sp>
      <p:sp>
        <p:nvSpPr>
          <p:cNvPr id="3" name="TextBox 2"/>
          <p:cNvSpPr txBox="1"/>
          <p:nvPr/>
        </p:nvSpPr>
        <p:spPr>
          <a:xfrm>
            <a:off x="6324447" y="1554480"/>
            <a:ext cx="5318607" cy="4754880"/>
          </a:xfrm>
          <a:prstGeom prst="rect">
            <a:avLst/>
          </a:prstGeom>
          <a:noFill/>
        </p:spPr>
        <p:txBody>
          <a:bodyPr wrap="square" anchor="t">
            <a:spAutoFit/>
          </a:bodyPr>
          <a:lstStyle/>
          <a:p>
            <a:pPr algn="r" rtl="1">
              <a:spcAft>
                <a:spcPts val="1347"/>
              </a:spcAft>
            </a:pPr>
            <a:r>
              <a:rPr sz="2200" b="1">
                <a:solidFill>
                  <a:srgbClr val="60A5FA"/>
                </a:solidFill>
                <a:latin typeface="Arial"/>
              </a:rPr>
              <a:t> •</a:t>
            </a:r>
            <a:r>
              <a:rPr sz="2200">
                <a:solidFill>
                  <a:srgbClr val="0F172A"/>
                </a:solidFill>
                <a:latin typeface="Arial"/>
              </a:rPr>
              <a:t>מחנה השקיפות (Rodrigues; Israel &amp; Amer): חיזוק חובת הגילוי בתוך מסגרות קיימות.</a:t>
            </a:r>
          </a:p>
          <a:p>
            <a:pPr algn="r" rtl="1">
              <a:spcAft>
                <a:spcPts val="1347"/>
              </a:spcAft>
            </a:pPr>
            <a:r>
              <a:rPr sz="2200" b="1">
                <a:solidFill>
                  <a:srgbClr val="60A5FA"/>
                </a:solidFill>
                <a:latin typeface="Arial"/>
              </a:rPr>
              <a:t> •</a:t>
            </a:r>
            <a:r>
              <a:rPr sz="2200">
                <a:solidFill>
                  <a:srgbClr val="0F172A"/>
                </a:solidFill>
                <a:latin typeface="Arial"/>
              </a:rPr>
              <a:t>מחנה הדקונסטרוקציה (Adema; Zeilinger): פירוק מוחלט של מודל המחבר היחיד.</a:t>
            </a:r>
          </a:p>
          <a:p>
            <a:pPr algn="r" rtl="1">
              <a:spcAft>
                <a:spcPts val="1347"/>
              </a:spcAft>
            </a:pPr>
            <a:r>
              <a:rPr sz="2200" b="1">
                <a:solidFill>
                  <a:srgbClr val="60A5FA"/>
                </a:solidFill>
                <a:latin typeface="Arial"/>
              </a:rPr>
              <a:t> •</a:t>
            </a:r>
            <a:r>
              <a:rPr sz="2200">
                <a:solidFill>
                  <a:srgbClr val="0F172A"/>
                </a:solidFill>
                <a:latin typeface="Arial"/>
              </a:rPr>
              <a:t>מאמר זה: מקבל את התיאור המכלולי, דוחה אחריות שאי אפשר לייחס.</a:t>
            </a:r>
          </a:p>
          <a:p>
            <a:pPr algn="r" rtl="1">
              <a:spcAft>
                <a:spcPts val="1347"/>
              </a:spcAft>
            </a:pPr>
            <a:r>
              <a:rPr sz="2200" b="1">
                <a:solidFill>
                  <a:srgbClr val="60A5FA"/>
                </a:solidFill>
                <a:latin typeface="Arial"/>
              </a:rPr>
              <a:t> •</a:t>
            </a:r>
            <a:r>
              <a:rPr sz="2200">
                <a:solidFill>
                  <a:srgbClr val="0F172A"/>
                </a:solidFill>
                <a:latin typeface="Arial"/>
              </a:rPr>
              <a:t>MetaScribe של Israel &amp; Amer: מעקב אחר שרשרת המוצא כמימוש מוסדי אחד.</a:t>
            </a:r>
          </a:p>
        </p:txBody>
      </p:sp>
      <p:sp>
        <p:nvSpPr>
          <p:cNvPr id="4" name="Rounded Rectangle 3"/>
          <p:cNvSpPr/>
          <p:nvPr/>
        </p:nvSpPr>
        <p:spPr>
          <a:xfrm>
            <a:off x="548640"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800" b="1">
                <a:solidFill>
                  <a:srgbClr val="0F172A"/>
                </a:solidFill>
                <a:latin typeface="Arial"/>
              </a:rPr>
              <a:t>Processual / anonymous authorship</a:t>
            </a:r>
          </a:p>
        </p:txBody>
      </p:sp>
      <p:sp>
        <p:nvSpPr>
          <p:cNvPr id="5" name="Right Arrow 4"/>
          <p:cNvSpPr/>
          <p:nvPr/>
        </p:nvSpPr>
        <p:spPr>
          <a:xfrm>
            <a:off x="2141677" y="3822191"/>
            <a:ext cx="192024" cy="219456"/>
          </a:xfrm>
          <a:prstGeom prst="rightArrow">
            <a:avLst/>
          </a:prstGeom>
          <a:solidFill>
            <a:srgbClr val="60A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351989"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800" b="1">
                <a:solidFill>
                  <a:srgbClr val="0F172A"/>
                </a:solidFill>
                <a:latin typeface="Arial"/>
              </a:rPr>
              <a:t>This paper's synthesis</a:t>
            </a:r>
          </a:p>
        </p:txBody>
      </p:sp>
      <p:sp>
        <p:nvSpPr>
          <p:cNvPr id="7" name="Right Arrow 6"/>
          <p:cNvSpPr/>
          <p:nvPr/>
        </p:nvSpPr>
        <p:spPr>
          <a:xfrm>
            <a:off x="3945026" y="3822191"/>
            <a:ext cx="192024" cy="219456"/>
          </a:xfrm>
          <a:prstGeom prst="rightArrow">
            <a:avLst/>
          </a:prstGeom>
          <a:solidFill>
            <a:srgbClr val="60A5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155338" y="3200400"/>
            <a:ext cx="1574749" cy="1463040"/>
          </a:xfrm>
          <a:prstGeom prst="roundRect">
            <a:avLst/>
          </a:prstGeom>
          <a:solidFill>
            <a:srgbClr val="DBEAFE"/>
          </a:solidFill>
          <a:ln w="15875">
            <a:solidFill>
              <a:srgbClr val="60A5F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800" b="1">
                <a:solidFill>
                  <a:srgbClr val="0F172A"/>
                </a:solidFill>
                <a:latin typeface="Arial"/>
              </a:rPr>
              <a:t>Transparency + disclosure</a:t>
            </a:r>
          </a:p>
        </p:txBody>
      </p:sp>
      <p:sp>
        <p:nvSpPr>
          <p:cNvPr id="9" name="TextBox 8"/>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השלכות ליושרה אקדמית</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2208"/>
              </a:spcAft>
            </a:pPr>
            <a:r>
              <a:rPr sz="2400" b="1">
                <a:solidFill>
                  <a:srgbClr val="60A5FA"/>
                </a:solidFill>
                <a:latin typeface="Arial"/>
              </a:rPr>
              <a:t> •</a:t>
            </a:r>
            <a:r>
              <a:rPr sz="2400">
                <a:solidFill>
                  <a:srgbClr val="0F172A"/>
                </a:solidFill>
                <a:latin typeface="Arial"/>
              </a:rPr>
              <a:t>יש להמשיג מקוריות מחדש כיחסית, ולא כפנימית.</a:t>
            </a:r>
          </a:p>
          <a:p>
            <a:pPr algn="r" rtl="1">
              <a:spcAft>
                <a:spcPts val="2208"/>
              </a:spcAft>
            </a:pPr>
            <a:r>
              <a:rPr sz="2400" b="1">
                <a:solidFill>
                  <a:srgbClr val="60A5FA"/>
                </a:solidFill>
                <a:latin typeface="Arial"/>
              </a:rPr>
              <a:t> •</a:t>
            </a:r>
            <a:r>
              <a:rPr sz="2400">
                <a:solidFill>
                  <a:srgbClr val="0F172A"/>
                </a:solidFill>
                <a:latin typeface="Arial"/>
              </a:rPr>
              <a:t>שקיפות השתתפותה של הבינה המלאכותית — ולא מקוריות המבוססת על מוצא הטקסט — היא התקן האופרטיבי.</a:t>
            </a:r>
          </a:p>
          <a:p>
            <a:pPr algn="r" rtl="1">
              <a:spcAft>
                <a:spcPts val="2208"/>
              </a:spcAft>
            </a:pPr>
            <a:r>
              <a:rPr sz="2400" b="1">
                <a:solidFill>
                  <a:srgbClr val="60A5FA"/>
                </a:solidFill>
                <a:latin typeface="Arial"/>
              </a:rPr>
              <a:t> •</a:t>
            </a:r>
            <a:r>
              <a:rPr sz="2400">
                <a:solidFill>
                  <a:srgbClr val="0F172A"/>
                </a:solidFill>
                <a:latin typeface="Arial"/>
              </a:rPr>
              <a:t>מדיניות המכוילת לפי דרגת ההאצלה, ולא לפי קו חד בין כלי לבין כותב צללים.</a:t>
            </a:r>
          </a:p>
          <a:p>
            <a:pPr algn="r" rtl="1">
              <a:spcAft>
                <a:spcPts val="2208"/>
              </a:spcAft>
            </a:pPr>
            <a:r>
              <a:rPr sz="2400" b="1">
                <a:solidFill>
                  <a:srgbClr val="60A5FA"/>
                </a:solidFill>
                <a:latin typeface="Arial"/>
              </a:rPr>
              <a:t> •</a:t>
            </a:r>
            <a:r>
              <a:rPr sz="2400">
                <a:solidFill>
                  <a:srgbClr val="0F172A"/>
                </a:solidFill>
                <a:latin typeface="Arial"/>
              </a:rPr>
              <a:t>Henrickson (2021): ספקטרום ממחברוּת ליוצרנוּת ממפה את המציאות המדורגת.</a:t>
            </a:r>
          </a:p>
          <a:p>
            <a:pPr algn="r" rtl="1">
              <a:spcAft>
                <a:spcPts val="2208"/>
              </a:spcAft>
            </a:pPr>
            <a:r>
              <a:rPr sz="2400" b="1">
                <a:solidFill>
                  <a:srgbClr val="60A5FA"/>
                </a:solidFill>
                <a:latin typeface="Arial"/>
              </a:rPr>
              <a:t> •</a:t>
            </a:r>
            <a:r>
              <a:rPr sz="2400">
                <a:solidFill>
                  <a:srgbClr val="0F172A"/>
                </a:solidFill>
                <a:latin typeface="Arial"/>
              </a:rPr>
              <a:t>אחריות אישית לטענות אפיסטמיות נותרת בלתי ניתנת למיקוח.</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מגבלות וכיווני מחקר עתידיים</a:t>
            </a:r>
          </a:p>
        </p:txBody>
      </p:sp>
      <p:sp>
        <p:nvSpPr>
          <p:cNvPr id="3" name="TextBox 2"/>
          <p:cNvSpPr txBox="1"/>
          <p:nvPr/>
        </p:nvSpPr>
        <p:spPr>
          <a:xfrm>
            <a:off x="548640" y="1554480"/>
            <a:ext cx="11094415" cy="4754880"/>
          </a:xfrm>
          <a:prstGeom prst="rect">
            <a:avLst/>
          </a:prstGeom>
          <a:noFill/>
        </p:spPr>
        <p:txBody>
          <a:bodyPr wrap="square" anchor="t">
            <a:spAutoFit/>
          </a:bodyPr>
          <a:lstStyle/>
          <a:p>
            <a:pPr algn="r" rtl="1">
              <a:spcAft>
                <a:spcPts val="2808"/>
              </a:spcAft>
            </a:pPr>
            <a:r>
              <a:rPr sz="2400" b="1">
                <a:solidFill>
                  <a:srgbClr val="60A5FA"/>
                </a:solidFill>
                <a:latin typeface="Arial"/>
              </a:rPr>
              <a:t> •</a:t>
            </a:r>
            <a:r>
              <a:rPr sz="2400">
                <a:solidFill>
                  <a:srgbClr val="0F172A"/>
                </a:solidFill>
                <a:latin typeface="Arial"/>
              </a:rPr>
              <a:t>תאורטי לחלוטין: הסינתזה מנומקת, אך אינה מודגמת אמפירית.</a:t>
            </a:r>
          </a:p>
          <a:p>
            <a:pPr algn="r" rtl="1">
              <a:spcAft>
                <a:spcPts val="2808"/>
              </a:spcAft>
            </a:pPr>
            <a:r>
              <a:rPr sz="2400" b="1">
                <a:solidFill>
                  <a:srgbClr val="60A5FA"/>
                </a:solidFill>
                <a:latin typeface="Arial"/>
              </a:rPr>
              <a:t> •</a:t>
            </a:r>
            <a:r>
              <a:rPr sz="2400">
                <a:solidFill>
                  <a:srgbClr val="0F172A"/>
                </a:solidFill>
                <a:latin typeface="Arial"/>
              </a:rPr>
              <a:t>הספרות נוטה למערב, לעולם האנגלו־אמריקאי ולתחומים הספרותיים־משפטיים — כיסוי מוגבל של הדרום הגלובלי.</a:t>
            </a:r>
          </a:p>
          <a:p>
            <a:pPr algn="r" rtl="1">
              <a:spcAft>
                <a:spcPts val="2808"/>
              </a:spcAft>
            </a:pPr>
            <a:r>
              <a:rPr sz="2400" b="1">
                <a:solidFill>
                  <a:srgbClr val="60A5FA"/>
                </a:solidFill>
                <a:latin typeface="Arial"/>
              </a:rPr>
              <a:t> •</a:t>
            </a:r>
            <a:r>
              <a:rPr sz="2400">
                <a:solidFill>
                  <a:srgbClr val="0F172A"/>
                </a:solidFill>
                <a:latin typeface="Arial"/>
              </a:rPr>
              <a:t>נדרש: מחקרי אורך על פרקטיקות המחברוּת של אנשי אקדמיה ככל שהבינה המלאכותית נטמעת.</a:t>
            </a:r>
          </a:p>
          <a:p>
            <a:pPr algn="r" rtl="1">
              <a:spcAft>
                <a:spcPts val="2808"/>
              </a:spcAft>
            </a:pPr>
            <a:r>
              <a:rPr sz="2400" b="1">
                <a:solidFill>
                  <a:srgbClr val="60A5FA"/>
                </a:solidFill>
                <a:latin typeface="Arial"/>
              </a:rPr>
              <a:t> •</a:t>
            </a:r>
            <a:r>
              <a:rPr sz="2400">
                <a:solidFill>
                  <a:srgbClr val="0F172A"/>
                </a:solidFill>
                <a:latin typeface="Arial"/>
              </a:rPr>
              <a:t>נדרש: מחקר השוואתי בין דיסציפלינות בעלות נורמות ייחוס שונות.</a:t>
            </a:r>
          </a:p>
          <a:p>
            <a:pPr algn="r" rtl="1">
              <a:spcAft>
                <a:spcPts val="2808"/>
              </a:spcAft>
            </a:pPr>
            <a:r>
              <a:rPr sz="2400" b="1">
                <a:solidFill>
                  <a:srgbClr val="60A5FA"/>
                </a:solidFill>
                <a:latin typeface="Arial"/>
              </a:rPr>
              <a:t> •</a:t>
            </a:r>
            <a:r>
              <a:rPr sz="2400">
                <a:solidFill>
                  <a:srgbClr val="0F172A"/>
                </a:solidFill>
                <a:latin typeface="Arial"/>
              </a:rPr>
              <a:t>נדרש: מחקר איכותני בשאלה אם דרישות גילוי משנות אחריות אפיסטמית.</a:t>
            </a:r>
          </a:p>
        </p:txBody>
      </p:sp>
      <p:sp>
        <p:nvSpPr>
          <p:cNvPr id="4" name="Rectangle 3"/>
          <p:cNvSpPr/>
          <p:nvPr/>
        </p:nvSpPr>
        <p:spPr>
          <a:xfrm>
            <a:off x="11688775" y="1554480"/>
            <a:ext cx="109728" cy="4754880"/>
          </a:xfrm>
          <a:prstGeom prst="rect">
            <a:avLst/>
          </a:prstGeom>
          <a:solidFill>
            <a:srgbClr val="60A5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עיקרי הדברים</a:t>
            </a:r>
          </a:p>
        </p:txBody>
      </p:sp>
      <p:sp>
        <p:nvSpPr>
          <p:cNvPr id="3" name="Rectangle 2"/>
          <p:cNvSpPr/>
          <p:nvPr/>
        </p:nvSpPr>
        <p:spPr>
          <a:xfrm>
            <a:off x="457200" y="1417320"/>
            <a:ext cx="11277295" cy="5029200"/>
          </a:xfrm>
          <a:prstGeom prst="rect">
            <a:avLst/>
          </a:prstGeom>
          <a:solidFill>
            <a:srgbClr val="DBEAF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59" y="1645920"/>
            <a:ext cx="10545775" cy="4754880"/>
          </a:xfrm>
          <a:prstGeom prst="rect">
            <a:avLst/>
          </a:prstGeom>
          <a:noFill/>
        </p:spPr>
        <p:txBody>
          <a:bodyPr wrap="square" anchor="t">
            <a:spAutoFit/>
          </a:bodyPr>
          <a:lstStyle/>
          <a:p>
            <a:pPr algn="r" rtl="1">
              <a:spcAft>
                <a:spcPts val="1008"/>
              </a:spcAft>
            </a:pPr>
            <a:r>
              <a:rPr sz="2400" b="1">
                <a:solidFill>
                  <a:srgbClr val="60A5FA"/>
                </a:solidFill>
                <a:latin typeface="Arial"/>
              </a:rPr>
              <a:t> •</a:t>
            </a:r>
            <a:r>
              <a:rPr sz="2400">
                <a:solidFill>
                  <a:srgbClr val="0F172A"/>
                </a:solidFill>
                <a:latin typeface="Arial"/>
              </a:rPr>
              <a:t>בינה מלאכותית גנרטיבית מעצימה אי־יציבויות קיימות מראש במחברוּת — היא אינה קרע.</a:t>
            </a:r>
          </a:p>
          <a:p>
            <a:pPr algn="r" rtl="1">
              <a:spcAft>
                <a:spcPts val="1008"/>
              </a:spcAft>
            </a:pPr>
            <a:r>
              <a:rPr sz="2400" b="1">
                <a:solidFill>
                  <a:srgbClr val="60A5FA"/>
                </a:solidFill>
                <a:latin typeface="Arial"/>
              </a:rPr>
              <a:t> •</a:t>
            </a:r>
            <a:r>
              <a:rPr sz="2400">
                <a:solidFill>
                  <a:srgbClr val="0F172A"/>
                </a:solidFill>
                <a:latin typeface="Arial"/>
              </a:rPr>
              <a:t>אין מסגרת יחידה — משפטית, אינטנציונליסטית או פוסט־הומניסטית — המספיקה כשלעצמה.</a:t>
            </a:r>
          </a:p>
          <a:p>
            <a:pPr algn="r" rtl="1">
              <a:spcAft>
                <a:spcPts val="1008"/>
              </a:spcAft>
            </a:pPr>
            <a:r>
              <a:rPr sz="2400" b="1">
                <a:solidFill>
                  <a:srgbClr val="60A5FA"/>
                </a:solidFill>
                <a:latin typeface="Arial"/>
              </a:rPr>
              <a:t> •</a:t>
            </a:r>
            <a:r>
              <a:rPr sz="2400">
                <a:solidFill>
                  <a:srgbClr val="0F172A"/>
                </a:solidFill>
                <a:latin typeface="Arial"/>
              </a:rPr>
              <a:t>את המחברוּת מיטיב לתאר רצף של האצלה אפיסטמית המוסדר באמצעות שקיפות.</a:t>
            </a:r>
          </a:p>
          <a:p>
            <a:pPr algn="r" rtl="1">
              <a:spcAft>
                <a:spcPts val="1008"/>
              </a:spcAft>
            </a:pPr>
            <a:r>
              <a:rPr sz="2400" b="1">
                <a:solidFill>
                  <a:srgbClr val="60A5FA"/>
                </a:solidFill>
                <a:latin typeface="Arial"/>
              </a:rPr>
              <a:t> •</a:t>
            </a:r>
            <a:r>
              <a:rPr sz="2400">
                <a:solidFill>
                  <a:srgbClr val="0F172A"/>
                </a:solidFill>
                <a:latin typeface="Arial"/>
              </a:rPr>
              <a:t>גילוי מעורבותה של הבינה המלאכותית, ולא מקוריות המבוססת על מוצא הטקסט, צריך להסדיר יושרה אקדמית.</a:t>
            </a:r>
          </a:p>
          <a:p>
            <a:pPr algn="r" rtl="1">
              <a:spcAft>
                <a:spcPts val="1008"/>
              </a:spcAft>
            </a:pPr>
            <a:r>
              <a:rPr sz="2400" b="1">
                <a:solidFill>
                  <a:srgbClr val="60A5FA"/>
                </a:solidFill>
                <a:latin typeface="Arial"/>
              </a:rPr>
              <a:t> •</a:t>
            </a:r>
            <a:r>
              <a:rPr sz="2400">
                <a:solidFill>
                  <a:srgbClr val="0F172A"/>
                </a:solidFill>
                <a:latin typeface="Arial"/>
              </a:rPr>
              <a:t>אחריות לטענות אפיסטמיות חייבת להישאר מעוגנת בסוכן אנושי מזוהה.</a:t>
            </a:r>
          </a:p>
        </p:txBody>
      </p:sp>
      <p:sp>
        <p:nvSpPr>
          <p:cNvPr id="5" name="TextBox 4"/>
          <p:cNvSpPr txBox="1"/>
          <p:nvPr/>
        </p:nvSpPr>
        <p:spPr>
          <a:xfrm>
            <a:off x="548640" y="6492240"/>
            <a:ext cx="11094415" cy="274320"/>
          </a:xfrm>
          <a:prstGeom prst="rect">
            <a:avLst/>
          </a:prstGeom>
          <a:noFill/>
        </p:spPr>
        <p:txBody>
          <a:bodyPr wrap="square">
            <a:spAutoFit/>
          </a:bodyPr>
          <a:lstStyle/>
          <a:p>
            <a:pPr algn="l" rtl="1"/>
            <a:r>
              <a:rPr sz="1000" b="0">
                <a:solidFill>
                  <a:srgbClr val="60A5FA"/>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רשימת מקורות</a:t>
            </a:r>
          </a:p>
        </p:txBody>
      </p:sp>
      <p:sp>
        <p:nvSpPr>
          <p:cNvPr id="3" name="TextBox 2"/>
          <p:cNvSpPr txBox="1"/>
          <p:nvPr/>
        </p:nvSpPr>
        <p:spPr>
          <a:xfrm>
            <a:off x="548640" y="1554480"/>
            <a:ext cx="11094415" cy="4754880"/>
          </a:xfrm>
          <a:prstGeom prst="rect">
            <a:avLst/>
          </a:prstGeom>
          <a:noFill/>
        </p:spPr>
        <p:txBody>
          <a:bodyPr wrap="square">
            <a:spAutoFit/>
          </a:bodyPr>
          <a:lstStyle/>
          <a:p>
            <a:pPr algn="r" rtl="1">
              <a:spcAft>
                <a:spcPts val="400"/>
              </a:spcAft>
            </a:pPr>
            <a:r>
              <a:rPr sz="1400">
                <a:solidFill>
                  <a:srgbClr val="0F172A"/>
                </a:solidFill>
                <a:latin typeface="Arial"/>
              </a:rPr>
              <a:t>Leah Henrickson. (2021). Towards a new sociology of the text: the hermeneutics of algorithmic authorship. Figshare</a:t>
            </a:r>
          </a:p>
          <a:p>
            <a:pPr algn="r" rtl="1">
              <a:spcAft>
                <a:spcPts val="400"/>
              </a:spcAft>
            </a:pPr>
            <a:r>
              <a:rPr sz="1400">
                <a:solidFill>
                  <a:srgbClr val="0F172A"/>
                </a:solidFill>
                <a:latin typeface="Arial"/>
              </a:rPr>
              <a:t>Review of European and Comparative Law. (2025). Review of European and Comparative Law</a:t>
            </a:r>
          </a:p>
          <a:p>
            <a:pPr algn="r" rtl="1">
              <a:spcAft>
                <a:spcPts val="400"/>
              </a:spcAft>
            </a:pPr>
            <a:r>
              <a:rPr sz="1400">
                <a:solidFill>
                  <a:srgbClr val="0F172A"/>
                </a:solidFill>
                <a:latin typeface="Arial"/>
              </a:rPr>
              <a:t>Attila Dabis, Csaba Csáki. (2024). AI and ethics: Investigating the first policy responses of higher education institutions to the challenge of generative AI. Humanities and Social Sciences Communications</a:t>
            </a:r>
          </a:p>
          <a:p>
            <a:pPr algn="r" rtl="1">
              <a:spcAft>
                <a:spcPts val="400"/>
              </a:spcAft>
            </a:pPr>
            <a:r>
              <a:rPr sz="1400">
                <a:solidFill>
                  <a:srgbClr val="0F172A"/>
                </a:solidFill>
                <a:latin typeface="Arial"/>
              </a:rPr>
              <a:t>Susan Patricia O’Brien, Danny Chan, Fks Leung, Eun Jung Ko, Jin Sun Kwak, TaeHwan Gwon, Ji Min Lee, Min‐Ho Lee, Helga Nolte, Michael Gommel, Gerlinde Sponholz, Yordanka Krastev, Yamini Sandiran, Julia Connell, Nicky Solomon, Urša Opara Krašovec, Renata Šribar, Brian C. Martinson, Carol R. Thrush, C. K. Gunsalus, Ivan Oransky, Adam Marcus, Chris Graf, Verity Warne, Edward Wates, Sue Joshua, Miguel Roig, Michael D. Mumford, Mylène Deschênes, Catherine Olivier, Raphaëlle Dupras-Leduc, Zoë Hammatt, Raju Tamot, Robin Parker, Cynthia S. Ricard, Loc Nguyen-Khoa, Sandra L. Titus, Karsten Klint Jensen, Simon Godecharle, Benoît Nemery, Kris Dierickx, Mickey Gjerris, Maud Marion Laird Eriksen, Jeppe Berggren Hoej, Nicholas H. Steneck, Camille Nebeker, Michael Kalichman, Elizabeth Mejia Booen, Blanca Azucena Pacheco, Rebeca Espinosa Giacinto, Sheila Castaneda, Ding Li, Chen Qiong, Guoli Zhu, Zhonghe Sun, Badaruudin Abbasi, Parthasarathi Ganguly, Barna Ganguly, Noémie Aubert Bonn, Kris Dierickx, Simon Godecharle, Danièle Bourcier, J. Bordé, Michèle Leduc, Chien Chou, Sophia Jui-An Pan, Louis Tiefenauer, Daniel P. Barr, Paul Taylor, Lyn Horn, Deborah C. Poff, Martina Mavrinac, Gordana Brumini, Mladen Petrovečki, Christiane Coelho Santos, Sónia Vasconcelos, Rachael Lammey, Chris Hartgerink, Marcel A. L. M. van Assen, Jelte M. Wicherts, Hanne Silje Hauge, Aaron S. Manka, Raffael Iturrizaga, Nicole Foeger, A. Roxana Lescano, Claudio F. Lanata, Gissella Vasquez, Leguia Mariana, Marita Silva, Mathew Kasper, Claudia Montero, Daniel G. Bausch, Andrés G. Lescano, F Blom, L.M. Bouter, L.O.K. Lategan, Gustavo Fitas Manaia, Wayne T. McCormack, William L. Allen, Shane Connelly. (2016). Proceedings of the 4th World Conference on Research Integrity. Research Integrity and Peer Review</a:t>
            </a:r>
          </a:p>
          <a:p>
            <a:pPr algn="r" rtl="1">
              <a:spcAft>
                <a:spcPts val="400"/>
              </a:spcAft>
            </a:pPr>
            <a:r>
              <a:rPr sz="1400">
                <a:solidFill>
                  <a:srgbClr val="0F172A"/>
                </a:solidFill>
                <a:latin typeface="Arial"/>
              </a:rPr>
              <a:t>Afsaneh Razi, Layla Bouzoubaa, Aria Pessianzadeh, John S. Seberger, Rezvaneh Rezapour. (2025). Not a Swiss Army Knife: Academics' Perceptions of Trade-Offs Around Generative Artificial Intelligence Use. Research Square</a:t>
            </a:r>
          </a:p>
          <a:p>
            <a:pPr algn="r" rtl="1">
              <a:spcAft>
                <a:spcPts val="400"/>
              </a:spcAft>
            </a:pPr>
            <a:r>
              <a:rPr sz="1400">
                <a:solidFill>
                  <a:srgbClr val="0F172A"/>
                </a:solidFill>
                <a:latin typeface="Arial"/>
              </a:rPr>
              <a:t>Laikwan Pang. (2012). Creativity and Its Discontents</a:t>
            </a:r>
          </a:p>
          <a:p>
            <a:pPr algn="r" rtl="1">
              <a:spcAft>
                <a:spcPts val="400"/>
              </a:spcAft>
            </a:pPr>
            <a:r>
              <a:rPr sz="1400">
                <a:solidFill>
                  <a:srgbClr val="0F172A"/>
                </a:solidFill>
                <a:latin typeface="Arial"/>
              </a:rPr>
              <a:t>Patrick Nickleson. (2017). The Names of Minimalism: Authorship and the Historiography of Dispute in New York Minimalism, 1960–1982. TSpace</a:t>
            </a:r>
          </a:p>
          <a:p>
            <a:pPr algn="r" rtl="1">
              <a:spcAft>
                <a:spcPts val="400"/>
              </a:spcAft>
            </a:pPr>
            <a:r>
              <a:rPr sz="1400">
                <a:solidFill>
                  <a:srgbClr val="0F172A"/>
                </a:solidFill>
                <a:latin typeface="Arial"/>
              </a:rPr>
              <a:t>Wischmeyer, Oda. (2019). Author – Text – Intention: A Case Study on the Letter of James. Biblical Exegesis without Authorial Intention?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רשימת מקורות</a:t>
            </a:r>
          </a:p>
        </p:txBody>
      </p:sp>
      <p:sp>
        <p:nvSpPr>
          <p:cNvPr id="3" name="TextBox 2"/>
          <p:cNvSpPr txBox="1"/>
          <p:nvPr/>
        </p:nvSpPr>
        <p:spPr>
          <a:xfrm>
            <a:off x="548640" y="1554480"/>
            <a:ext cx="11094415" cy="4754880"/>
          </a:xfrm>
          <a:prstGeom prst="rect">
            <a:avLst/>
          </a:prstGeom>
          <a:noFill/>
        </p:spPr>
        <p:txBody>
          <a:bodyPr wrap="square">
            <a:spAutoFit/>
          </a:bodyPr>
          <a:lstStyle/>
          <a:p>
            <a:pPr algn="r" rtl="1">
              <a:spcAft>
                <a:spcPts val="400"/>
              </a:spcAft>
            </a:pPr>
            <a:r>
              <a:rPr sz="1400">
                <a:solidFill>
                  <a:srgbClr val="0F172A"/>
                </a:solidFill>
                <a:latin typeface="Arial"/>
              </a:rPr>
              <a:t>Breu, Clarissa. (2019). #John: Author-Names in Revelation and Other New Testament Texts. Biblical Exegesis without Authorial Intention?</a:t>
            </a:r>
          </a:p>
          <a:p>
            <a:pPr algn="r" rtl="1">
              <a:spcAft>
                <a:spcPts val="400"/>
              </a:spcAft>
            </a:pPr>
            <a:r>
              <a:rPr sz="1400">
                <a:solidFill>
                  <a:srgbClr val="0F172A"/>
                </a:solidFill>
                <a:latin typeface="Arial"/>
              </a:rPr>
              <a:t>Breu, Clarissa. (2019). Biblical Exegesis without Authorial Intention?</a:t>
            </a:r>
          </a:p>
          <a:p>
            <a:pPr algn="r" rtl="1">
              <a:spcAft>
                <a:spcPts val="400"/>
              </a:spcAft>
            </a:pPr>
            <a:r>
              <a:rPr sz="1400">
                <a:solidFill>
                  <a:srgbClr val="0F172A"/>
                </a:solidFill>
                <a:latin typeface="Arial"/>
              </a:rPr>
              <a:t>Farrell, John. (2017). Authorship and Literary Value. The Varieties of Authorial Intention</a:t>
            </a:r>
          </a:p>
          <a:p>
            <a:pPr algn="r" rtl="1">
              <a:spcAft>
                <a:spcPts val="400"/>
              </a:spcAft>
            </a:pPr>
            <a:r>
              <a:rPr sz="1400">
                <a:solidFill>
                  <a:srgbClr val="0F172A"/>
                </a:solidFill>
                <a:latin typeface="Arial"/>
              </a:rPr>
              <a:t>Savoy, Jacques. (2020). Elena Ferrante: A Case Study in Authorship Attribution. Machine Learning Methods for Stylometry</a:t>
            </a:r>
          </a:p>
          <a:p>
            <a:pPr algn="r" rtl="1">
              <a:spcAft>
                <a:spcPts val="400"/>
              </a:spcAft>
            </a:pPr>
            <a:r>
              <a:rPr sz="1400">
                <a:solidFill>
                  <a:srgbClr val="0F172A"/>
                </a:solidFill>
                <a:latin typeface="Arial"/>
              </a:rPr>
              <a:t>Clar, Peter. (2019). Authorship and/as Intertext – Julia Kristeva and Paul de Man. Biblical Exegesis without Authorial Intention?</a:t>
            </a:r>
          </a:p>
          <a:p>
            <a:pPr algn="r" rtl="1">
              <a:spcAft>
                <a:spcPts val="400"/>
              </a:spcAft>
            </a:pPr>
            <a:r>
              <a:rPr sz="1400">
                <a:solidFill>
                  <a:srgbClr val="0F172A"/>
                </a:solidFill>
                <a:latin typeface="Arial"/>
              </a:rPr>
              <a:t>Breu, Clarissa. (2019). Authors Dead and Resurrected. Biblical Exegesis without Authorial Intention?</a:t>
            </a:r>
          </a:p>
          <a:p>
            <a:pPr algn="r" rtl="1">
              <a:spcAft>
                <a:spcPts val="400"/>
              </a:spcAft>
            </a:pPr>
            <a:r>
              <a:rPr sz="1400">
                <a:solidFill>
                  <a:srgbClr val="0F172A"/>
                </a:solidFill>
                <a:latin typeface="Arial"/>
              </a:rPr>
              <a:t>5. Applying Automated Authorship Attribution to Greek Tragedy: The Case of Pr.. (2020). ›Prometheus Bound‹ - A Separate Authorial Trace in the Aeschylean Corpus</a:t>
            </a:r>
          </a:p>
          <a:p>
            <a:pPr algn="r" rtl="1">
              <a:spcAft>
                <a:spcPts val="400"/>
              </a:spcAft>
            </a:pPr>
            <a:r>
              <a:rPr sz="1400">
                <a:solidFill>
                  <a:srgbClr val="0F172A"/>
                </a:solidFill>
                <a:latin typeface="Arial"/>
              </a:rPr>
              <a:t>Savoy, Jacques. (2020). Machine Learning Methods for Stylometry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48640" y="457200"/>
            <a:ext cx="11094415" cy="914400"/>
          </a:xfrm>
          <a:prstGeom prst="rect">
            <a:avLst/>
          </a:prstGeom>
          <a:noFill/>
        </p:spPr>
        <p:txBody>
          <a:bodyPr wrap="square">
            <a:spAutoFit/>
          </a:bodyPr>
          <a:lstStyle/>
          <a:p>
            <a:pPr algn="r" rtl="1"/>
            <a:r>
              <a:rPr sz="3600" b="1">
                <a:solidFill>
                  <a:srgbClr val="1E40AF"/>
                </a:solidFill>
                <a:latin typeface="Arial"/>
              </a:rPr>
              <a:t>רשימת מקורות</a:t>
            </a:r>
          </a:p>
        </p:txBody>
      </p:sp>
      <p:sp>
        <p:nvSpPr>
          <p:cNvPr id="3" name="TextBox 2"/>
          <p:cNvSpPr txBox="1"/>
          <p:nvPr/>
        </p:nvSpPr>
        <p:spPr>
          <a:xfrm>
            <a:off x="548640" y="1554480"/>
            <a:ext cx="11094415" cy="4754880"/>
          </a:xfrm>
          <a:prstGeom prst="rect">
            <a:avLst/>
          </a:prstGeom>
          <a:noFill/>
        </p:spPr>
        <p:txBody>
          <a:bodyPr wrap="square">
            <a:spAutoFit/>
          </a:bodyPr>
          <a:lstStyle/>
          <a:p>
            <a:pPr algn="r" rtl="1">
              <a:spcAft>
                <a:spcPts val="400"/>
              </a:spcAft>
            </a:pPr>
            <a:r>
              <a:rPr sz="1400">
                <a:solidFill>
                  <a:srgbClr val="0F172A"/>
                </a:solidFill>
                <a:latin typeface="Arial"/>
              </a:rPr>
              <a:t>Kotia, Prachi. (2026). GENERATIVE ARTIFICIAL INTELLIGENCE AND COPYRIGHT OWNERSHIP: A DOCTRINAL ANALYSIS OF AUTHORSHIP, ORIGINALITY, AND THE CRISIS OF CREATIVE ATTRIBUTION. LawFoyer International Journal of Doctrinal Legal Research</a:t>
            </a:r>
          </a:p>
          <a:p>
            <a:pPr algn="r" rtl="1">
              <a:spcAft>
                <a:spcPts val="400"/>
              </a:spcAft>
            </a:pPr>
            <a:r>
              <a:rPr sz="1400">
                <a:solidFill>
                  <a:srgbClr val="0F172A"/>
                </a:solidFill>
                <a:latin typeface="Arial"/>
              </a:rPr>
              <a:t>Adam, A. K. M.. (2019). The Good That I Mean I Do Not Say: Meaning, Intention, Psychology and Romans 7. Biblical Exegesis without Authorial Intention?</a:t>
            </a:r>
          </a:p>
          <a:p>
            <a:pPr algn="r" rtl="1">
              <a:spcAft>
                <a:spcPts val="400"/>
              </a:spcAft>
            </a:pPr>
            <a:r>
              <a:rPr sz="1400">
                <a:solidFill>
                  <a:srgbClr val="0F172A"/>
                </a:solidFill>
                <a:latin typeface="Arial"/>
              </a:rPr>
              <a:t>Savoy, Jacques. (2020). Author Profiling of Tweets. Machine Learning Methods for Stylometry</a:t>
            </a:r>
          </a:p>
          <a:p>
            <a:pPr algn="r" rtl="1">
              <a:spcAft>
                <a:spcPts val="400"/>
              </a:spcAft>
            </a:pPr>
            <a:r>
              <a:rPr sz="1400">
                <a:solidFill>
                  <a:srgbClr val="0F172A"/>
                </a:solidFill>
                <a:latin typeface="Arial"/>
              </a:rPr>
              <a:t>Alamri, Faisal. (2025). The Concept of Originality. Copyright Law in Photographic Works</a:t>
            </a:r>
          </a:p>
          <a:p>
            <a:pPr algn="r" rtl="1">
              <a:spcAft>
                <a:spcPts val="400"/>
              </a:spcAft>
            </a:pPr>
            <a:r>
              <a:rPr sz="1400">
                <a:solidFill>
                  <a:srgbClr val="0F172A"/>
                </a:solidFill>
                <a:latin typeface="Arial"/>
              </a:rPr>
              <a:t>Review for "Trends in Equal-Contribution Authorship: A Large-Scale Bibliometric Analysis of Biomedical Literature". (2025)</a:t>
            </a:r>
          </a:p>
          <a:p>
            <a:pPr algn="r" rtl="1">
              <a:spcAft>
                <a:spcPts val="400"/>
              </a:spcAft>
            </a:pPr>
            <a:r>
              <a:rPr sz="1400">
                <a:solidFill>
                  <a:srgbClr val="0F172A"/>
                </a:solidFill>
                <a:latin typeface="Arial"/>
              </a:rPr>
              <a:t>Odugbemi, Gbenga. (2026). Re-Defining Copyright Originality in the Age of AI: Reconciling Creativity, Labour, and Human Authorship</a:t>
            </a:r>
          </a:p>
          <a:p>
            <a:pPr algn="r" rtl="1">
              <a:spcAft>
                <a:spcPts val="400"/>
              </a:spcAft>
            </a:pPr>
            <a:r>
              <a:rPr sz="1400">
                <a:solidFill>
                  <a:srgbClr val="0F172A"/>
                </a:solidFill>
                <a:latin typeface="Arial"/>
              </a:rPr>
              <a:t>Review for "Trends in Equal-Contribution Authorship: A Large-Scale Bibliometric Analysis of Biomedical Literature". (2026)</a:t>
            </a:r>
          </a:p>
          <a:p>
            <a:pPr algn="r" rtl="1">
              <a:spcAft>
                <a:spcPts val="400"/>
              </a:spcAft>
            </a:pPr>
            <a:r>
              <a:rPr sz="1400">
                <a:solidFill>
                  <a:srgbClr val="0F172A"/>
                </a:solidFill>
                <a:latin typeface="Arial"/>
              </a:rPr>
              <a:t>Review for "Trends in Equal-Contribution Authorship: A Large-Scale Bibliometric Analysis of Biomedical Literature". (2025)</a:t>
            </a:r>
          </a:p>
          <a:p>
            <a:pPr algn="r" rtl="1"/>
            <a:r>
              <a:rPr sz="1400" i="1">
                <a:solidFill>
                  <a:srgbClr val="60A5FA"/>
                </a:solidFill>
                <a:latin typeface="Arial"/>
              </a:rPr>
              <a:t>…רשימת המקורות המלאה מופיעה בגוף העבודה.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